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69" r:id="rId16"/>
    <p:sldId id="274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18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9F231-15C5-449D-BA5C-F6375BA1757C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89030-23EF-45A6-A85E-0E166CDF4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308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 иными источниками, не запрещенными законодательством, понимаются денежные средства родителей, а также средства спонсоров.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89030-23EF-45A6-A85E-0E166CDF46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249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Спонсорский вклад включает в себя финансовые средства, предоставляемое имущество, результаты интеллектуальной деятельности, оказание услуг. Спонсорский вклад является платой за рекламу, а спонсор или спонсируемая сторона соответственно выступают в роли рекламодателя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рекламораспространителя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89030-23EF-45A6-A85E-0E166CDF46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498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Согласно указа Президента от 1.07.2005г. №300 «О предоставлении и использовании безвозмездной спонсорской помощи» юридические лица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и.п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РБ вправе оказывать организациям,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и.п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., иным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физ.лицам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спонсорскую помощь в виде денежных средств, в том числе в иностранной валюте, товаров, работ, услуг. Безвозмездная спонсорская помощь предоставляется безвозвратно на основе добровольности и свободы выбора ее целей.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89030-23EF-45A6-A85E-0E166CDF46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129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Организации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и.п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., принимающие спонсорскую помощь представляют спонсору отчет в произвольной форме о ее целевом использовании. Требования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д.л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предоставления спонсорской помощи, совершенные с использованием своих служебных полномочий влечет привлечение его к дисциплинарной ответственности, а если он это совершил из корыстных целей или личной заинтересованности – влечет уголовную ответственность.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89030-23EF-45A6-A85E-0E166CDF46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780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Постановлением Совмина РБ от 9.10.2008г. №1490 О некоторых вопросах профессионального пенсионного страхования был закреплен перечень видов спорта для целей профессионального пенсионного страхования для отдельных категорий спортсменов, занимающихся профессиональным видом спорта (55 видов), а также перечень спортивных достижений, дающих спортсменам (из числа членов национальных команд РБ) право на профессиональную пенсию раньше достижения общеустановленного пенсионного возраста на 10 лет. На олимпийских играх – 1-6 место, на чемпионатах мира – 1-3 место, на чемпионатах Европы – 1-3 место дважды в течении 3 лет, кубок мира – 1-3 места. Достижения не олимпийских видов спорта: чемпионат мира – 1 место, кубок мира – 1 место, чемпионат Европы – 1 место.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89030-23EF-45A6-A85E-0E166CDF46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909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РБ страхование спортсменов не получило массового распространения из-за недостаточной платежеспособности спортсменов и спортивных клубов, а также из-за непонимания важности этого института родителями несовершеннолетних спортсменов. Самым популярным видом страхования среди спортсменов является страхование спортсменов, выезжающих за пределы РБ. Этот вид страхования спортсмены выбирают, т.к. наличие страхового полиса – обязательное условие для обращения за визой.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89030-23EF-45A6-A85E-0E166CDF46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769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9144000" cy="165618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b="1" dirty="0" smtClean="0"/>
              <a:t> </a:t>
            </a:r>
            <a:r>
              <a:rPr lang="ru-RU" sz="3600" b="1" dirty="0"/>
              <a:t>Правовое регулирование финансов и гражданских правоотношений в сфере </a:t>
            </a:r>
            <a:r>
              <a:rPr lang="ru-RU" sz="3600" b="1" dirty="0" smtClean="0"/>
              <a:t>ФКС</a:t>
            </a:r>
            <a:endParaRPr lang="ru-RU" sz="36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204864"/>
            <a:ext cx="6264696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929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</a:rPr>
              <a:t>2 Спонсорство в сфере спорта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1"/>
            <a:ext cx="9144000" cy="360039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 предоставлении спонсорской помощи заключается договор, в котором указывается: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1)организация,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и.п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., предоставляющая спонсорскую помощь и получатель такой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помощи;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2)размер оказываемой спонсорской </a:t>
            </a:r>
            <a:r>
              <a:rPr lang="ru-RU" dirty="0" smtClean="0">
                <a:solidFill>
                  <a:srgbClr val="00B050"/>
                </a:solidFill>
              </a:rPr>
              <a:t>помощи;</a:t>
            </a:r>
            <a:endParaRPr lang="ru-RU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3)цель предоставления спонсорской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помощи;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4)виды товаров, работ, услуг, которые будут приобретены на средства спонсорской </a:t>
            </a:r>
            <a:r>
              <a:rPr lang="ru-RU" dirty="0" smtClean="0">
                <a:solidFill>
                  <a:srgbClr val="00B050"/>
                </a:solidFill>
              </a:rPr>
              <a:t>помощи;</a:t>
            </a:r>
            <a:endParaRPr lang="ru-RU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5)порядок предоставления данной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помощи.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652755"/>
            <a:ext cx="3528392" cy="2205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484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</a:rPr>
              <a:t>2 Спонсорство в сфере спорта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252520" cy="446449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Предоставление и использование спонсорской помощи запрещается: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1)при осуществлении деятельности, направленной на изменение конституционного </a:t>
            </a:r>
            <a:r>
              <a:rPr lang="ru-RU" dirty="0" smtClean="0">
                <a:solidFill>
                  <a:srgbClr val="0070C0"/>
                </a:solidFill>
              </a:rPr>
              <a:t>строя; 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/>
              <a:t>2)на захват или свержение </a:t>
            </a:r>
            <a:r>
              <a:rPr lang="ru-RU" dirty="0" smtClean="0"/>
              <a:t>государственной власти; </a:t>
            </a: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3)пропаганды войны или угрозы в политических </a:t>
            </a:r>
            <a:r>
              <a:rPr lang="ru-RU" dirty="0" smtClean="0">
                <a:solidFill>
                  <a:srgbClr val="0070C0"/>
                </a:solidFill>
              </a:rPr>
              <a:t>целях; 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/>
              <a:t>4)проведении собраний, митингов, уличных шествий и т.д.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200425"/>
            <a:ext cx="4608512" cy="2657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607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 smtClean="0">
                <a:effectLst/>
              </a:rPr>
              <a:t>3 Страхование спортсменов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5A189C"/>
                </a:solidFill>
              </a:rPr>
              <a:t>Все профессиональные спортсмены подразделяются на 2 категории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1)спортсмены, являющиеся членами национальных команд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республики;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2)иные спортсмены.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algn="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02599"/>
            <a:ext cx="2928387" cy="2026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880489"/>
            <a:ext cx="2651787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914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1512168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/>
              </a:rPr>
              <a:t>3 Страхование спортсменов</a:t>
            </a: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Для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effectLst/>
              </a:rPr>
              <a:t>первой категории предусмотрены условия профессионального пенсионного страхования: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1)включение в состав национальной спортивной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сборной;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2)заключение трудового </a:t>
            </a:r>
            <a:r>
              <a:rPr lang="ru-RU" dirty="0" smtClean="0">
                <a:solidFill>
                  <a:srgbClr val="0070C0"/>
                </a:solidFill>
              </a:rPr>
              <a:t>договора; 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3)достижение одного из установленных спортивных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результатов;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150017"/>
            <a:ext cx="4032448" cy="2686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13966"/>
            <a:ext cx="3240360" cy="2158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024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82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effectLst/>
              </a:rPr>
              <a:t>3 Страхование спортсменов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34563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4)наличие у застрахованного лица профессионального стажа не менее 5 лет и стажа работы для мужчин не менее 25 лет, для женщин не менее 20 лет;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5)достижение досрочного пенсионного возраста – м – 50, ж – 45 лет;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6)уплата нанимателем дополнительных страховых взносов после 1.01.2009г.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312631"/>
            <a:ext cx="3850067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6894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5"/>
            <a:ext cx="8686800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</a:rPr>
              <a:t>3 Страхование спортсменов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Для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/>
              </a:rPr>
              <a:t>второй категории:</a:t>
            </a:r>
            <a:r>
              <a:rPr lang="ru-RU" sz="3100" dirty="0">
                <a:effectLst/>
              </a:rPr>
              <a:t/>
            </a:r>
            <a:br>
              <a:rPr lang="ru-RU" sz="3100" dirty="0">
                <a:effectLst/>
              </a:rPr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00808"/>
            <a:ext cx="9114625" cy="29523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1)заключение трудового </a:t>
            </a:r>
            <a:r>
              <a:rPr lang="ru-RU" dirty="0" smtClean="0">
                <a:solidFill>
                  <a:srgbClr val="002060"/>
                </a:solidFill>
              </a:rPr>
              <a:t>договора; 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2)непосредственная занятость профессиональной спортивной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деятельностью;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3)наличие у застрахованного лица профессионального стажа не менее 15 лет у мужчин, 10 лет у женщин, а также стажа работы 25 лет у мужчин, 20 лет у </a:t>
            </a:r>
            <a:r>
              <a:rPr lang="ru-RU" dirty="0" smtClean="0">
                <a:solidFill>
                  <a:srgbClr val="002060"/>
                </a:solidFill>
              </a:rPr>
              <a:t>женщин;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509120"/>
            <a:ext cx="2721886" cy="2248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959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686800" cy="838200"/>
          </a:xfrm>
        </p:spPr>
        <p:txBody>
          <a:bodyPr/>
          <a:lstStyle/>
          <a:p>
            <a:pPr algn="ctr"/>
            <a:r>
              <a:rPr lang="ru-RU" dirty="0">
                <a:effectLst/>
              </a:rPr>
              <a:t>3 Страхование спортсменов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740080" cy="502738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4)достижение досрочного пенсионного возраста – мужчины 55 лет, женщины – 50 лет;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5)уплата нанимателем дополнительных страховых взносов после 1.01.2009г.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723425"/>
            <a:ext cx="3617942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4316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</a:rPr>
              <a:t>3 Страхование спортсменов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При наличии всех необходимых условий профессиональный спортсмен имеет право на дополнительную и досрочную профессиональную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пенси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ю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Досрочная выплачивается до достижения общеустановленного пенсионного возраста, дополнительная – после его достижения.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084792"/>
            <a:ext cx="2808312" cy="2773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041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</a:rPr>
              <a:t>3 Страхование спортсменов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5"/>
            <a:ext cx="9144000" cy="338437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Страхование спортсменов от несчастного случая имеет определенные отличия. При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обычном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страховании в случае получения травм во время спортивных занятий, соревнований обычно исключаются из объема ответственности, а при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страховании спортсменов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– именно эти случаи и являются частью страхового покрытия. Для спортсменов применяются повышающие коэффициенты. </a:t>
            </a:r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8" y="4564643"/>
            <a:ext cx="4291168" cy="2200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510308"/>
            <a:ext cx="3456384" cy="2306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226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2633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</a:rPr>
              <a:t>1 Финансирование </a:t>
            </a:r>
            <a:r>
              <a:rPr lang="ru-RU" dirty="0">
                <a:effectLst/>
              </a:rPr>
              <a:t>ФКС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8991600" cy="466734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Согласно ст.5 закон О ФКС финансирование ФКС осуществляется за счет средств республиканского и местных бюджетов, организаций ФКС и иных источников, не запрещенных законодательством.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936341"/>
            <a:ext cx="3803914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099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</a:rPr>
              <a:t>1 Финансирование ФКС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8" cy="56612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7030A0"/>
                </a:solidFill>
              </a:rPr>
              <a:t>Согласно ст.44 Бюджетного кодекса из республиканского бюджета финансируются такие расходы как поддержка спортивных клубов, других организаций, подчиненных республиканским органам государственного управления и оказывающих услуги в области ФКС. Согласно данной ст. аналогично регулируется финансирование из областных бюджетов, бюджетов базового уровня и бюджета </a:t>
            </a:r>
            <a:r>
              <a:rPr lang="ru-RU" dirty="0" err="1">
                <a:solidFill>
                  <a:srgbClr val="7030A0"/>
                </a:solidFill>
              </a:rPr>
              <a:t>г.Минска</a:t>
            </a:r>
            <a:r>
              <a:rPr lang="ru-RU" dirty="0">
                <a:solidFill>
                  <a:srgbClr val="7030A0"/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681525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</a:rPr>
              <a:t>1 Финансирование ФКС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5"/>
            <a:ext cx="8991600" cy="396043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Согласно п.70 Положения о ДЮСШ от 28.12.2004г. №11 источниками финансирования спортивной школы могут являться средства, полученные от предпринимательской деятельности, полученной спортивной школой, от оплаты за подготовку спортивной школой </a:t>
            </a:r>
            <a:r>
              <a:rPr lang="ru-RU" dirty="0" err="1">
                <a:solidFill>
                  <a:srgbClr val="0070C0"/>
                </a:solidFill>
              </a:rPr>
              <a:t>сверхконтрольных</a:t>
            </a:r>
            <a:r>
              <a:rPr lang="ru-RU" dirty="0">
                <a:solidFill>
                  <a:srgbClr val="0070C0"/>
                </a:solidFill>
              </a:rPr>
              <a:t> цифр приема.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709512"/>
            <a:ext cx="288032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770" y="4781409"/>
            <a:ext cx="3041638" cy="2025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592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</a:rPr>
              <a:t>1 Финансирование ФКС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4955381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Таким образом источниками </a:t>
            </a:r>
            <a:r>
              <a:rPr lang="ru-RU" b="1" dirty="0">
                <a:solidFill>
                  <a:srgbClr val="00B050"/>
                </a:solidFill>
              </a:rPr>
              <a:t>финансирования являются: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1)бюджетные средства;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2)деньги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родителей;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3)средства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спонсоров;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4)предпринимательская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деятельность.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537317"/>
            <a:ext cx="3240360" cy="2320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797" y="4537317"/>
            <a:ext cx="3100432" cy="2320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662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76672"/>
            <a:ext cx="8686800" cy="818728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>
                <a:effectLst/>
              </a:rPr>
              <a:t>2 Спонсорство </a:t>
            </a:r>
            <a:r>
              <a:rPr lang="ru-RU" dirty="0">
                <a:effectLst/>
              </a:rPr>
              <a:t>в сфере </a:t>
            </a:r>
            <a:r>
              <a:rPr lang="ru-RU" dirty="0" smtClean="0">
                <a:effectLst/>
              </a:rPr>
              <a:t>спорта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374441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Согласно закона О рекламе, </a:t>
            </a:r>
            <a:r>
              <a:rPr lang="ru-RU" b="1" dirty="0">
                <a:solidFill>
                  <a:srgbClr val="C00000"/>
                </a:solidFill>
              </a:rPr>
              <a:t>спонсор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– лицо, предоставившее средства либо обеспечившее предоставление средств для организации и проведения спортивного, культурного или иного другого мероприятия, создание и трансляции радио-, телепередач, создание или использование иного результата творческой деятельности.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887" y="4476750"/>
            <a:ext cx="5334000" cy="2381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128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>2 Спонсорство в сфере спорта</a:t>
            </a:r>
            <a:br>
              <a:rPr lang="ru-RU" dirty="0">
                <a:effectLst/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Спонсируемая </a:t>
            </a:r>
            <a:r>
              <a:rPr lang="ru-RU" sz="3100" dirty="0">
                <a:solidFill>
                  <a:schemeClr val="accent2">
                    <a:lumMod val="50000"/>
                  </a:schemeClr>
                </a:solidFill>
                <a:effectLst/>
              </a:rPr>
              <a:t>сторона получает спонсорский вклад, из которого складывается:</a:t>
            </a:r>
            <a:br>
              <a:rPr lang="ru-RU" sz="3100" dirty="0">
                <a:solidFill>
                  <a:schemeClr val="accent2">
                    <a:lumMod val="50000"/>
                  </a:schemeClr>
                </a:solidFill>
                <a:effectLst/>
              </a:rPr>
            </a:br>
            <a:endParaRPr lang="ru-RU" sz="31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988840"/>
            <a:ext cx="4495800" cy="486916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организация мероприятия;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оплата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работы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технического персонала; 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оплата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работы спортивного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персонала;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рекламная компания; 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призовой фонд.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988840"/>
            <a:ext cx="2016224" cy="2407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959" y="2277535"/>
            <a:ext cx="3236050" cy="2423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701449"/>
            <a:ext cx="2828032" cy="2121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818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</a:rPr>
              <a:t>2 Спонсорство в сфере спорта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Целью спонсорства является не только непосредственное участие в спортивном событии, но и последующие публикации о нем с указанием компании спонсоров.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" y="3789040"/>
            <a:ext cx="361662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306216"/>
            <a:ext cx="3888432" cy="2551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379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</a:rPr>
              <a:t>2 Спонсорство в сфере спорта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403244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900" b="1" dirty="0">
                <a:solidFill>
                  <a:srgbClr val="7030A0"/>
                </a:solidFill>
              </a:rPr>
              <a:t>Цели: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1)поддержка олимпийского и </a:t>
            </a:r>
            <a:r>
              <a:rPr lang="ru-RU" dirty="0" err="1">
                <a:solidFill>
                  <a:srgbClr val="002060"/>
                </a:solidFill>
              </a:rPr>
              <a:t>паролимпийского</a:t>
            </a:r>
            <a:r>
              <a:rPr lang="ru-RU" dirty="0">
                <a:solidFill>
                  <a:srgbClr val="002060"/>
                </a:solidFill>
              </a:rPr>
              <a:t> движения Беларуси, игровых видов </a:t>
            </a:r>
            <a:r>
              <a:rPr lang="ru-RU" dirty="0" smtClean="0">
                <a:solidFill>
                  <a:srgbClr val="002060"/>
                </a:solidFill>
              </a:rPr>
              <a:t>спорта; 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2)проведение организациями ФКС физкультурно-оздоровительной и культурно-массовой работы, спортивных мероприятий и участие в них, в том числе подготовка </a:t>
            </a:r>
            <a:r>
              <a:rPr lang="ru-RU" dirty="0" smtClean="0">
                <a:solidFill>
                  <a:srgbClr val="0070C0"/>
                </a:solidFill>
              </a:rPr>
              <a:t>спортсменов;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3)строительство и поддержание спортивно-культурных </a:t>
            </a:r>
            <a:r>
              <a:rPr lang="ru-RU" dirty="0" smtClean="0">
                <a:solidFill>
                  <a:srgbClr val="002060"/>
                </a:solidFill>
              </a:rPr>
              <a:t>сооружений. 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509120"/>
            <a:ext cx="3024336" cy="2268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20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85</TotalTime>
  <Words>1007</Words>
  <Application>Microsoft Office PowerPoint</Application>
  <PresentationFormat>Экран (4:3)</PresentationFormat>
  <Paragraphs>79</Paragraphs>
  <Slides>19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Презентация PowerPoint</vt:lpstr>
      <vt:lpstr>1 Финансирование ФКС</vt:lpstr>
      <vt:lpstr>1 Финансирование ФКС</vt:lpstr>
      <vt:lpstr>1 Финансирование ФКС</vt:lpstr>
      <vt:lpstr>1 Финансирование ФКС</vt:lpstr>
      <vt:lpstr>2 Спонсорство в сфере спорта </vt:lpstr>
      <vt:lpstr> 2 Спонсорство в сфере спорта Спонсируемая сторона получает спонсорский вклад, из которого складывается: </vt:lpstr>
      <vt:lpstr>2 Спонсорство в сфере спорта</vt:lpstr>
      <vt:lpstr>2 Спонсорство в сфере спорта</vt:lpstr>
      <vt:lpstr>2 Спонсорство в сфере спорта</vt:lpstr>
      <vt:lpstr>2 Спонсорство в сфере спорта</vt:lpstr>
      <vt:lpstr>3 Страхование спортсменов </vt:lpstr>
      <vt:lpstr>3 Страхование спортсменов Для первой категории предусмотрены условия профессионального пенсионного страхования: </vt:lpstr>
      <vt:lpstr>3 Страхование спортсменов</vt:lpstr>
      <vt:lpstr>3 Страхование спортсменов  Для второй категории: </vt:lpstr>
      <vt:lpstr>3 Страхование спортсменов</vt:lpstr>
      <vt:lpstr>3 Страхование спортсменов  </vt:lpstr>
      <vt:lpstr>3 Страхование спортсменов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Надя</dc:creator>
  <cp:lastModifiedBy>Надя</cp:lastModifiedBy>
  <cp:revision>10</cp:revision>
  <dcterms:created xsi:type="dcterms:W3CDTF">2015-03-30T14:12:59Z</dcterms:created>
  <dcterms:modified xsi:type="dcterms:W3CDTF">2015-04-01T19:47:29Z</dcterms:modified>
</cp:coreProperties>
</file>