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28" r:id="rId1"/>
  </p:sldMasterIdLst>
  <p:notesMasterIdLst>
    <p:notesMasterId r:id="rId18"/>
  </p:notesMasterIdLst>
  <p:sldIdLst>
    <p:sldId id="256" r:id="rId2"/>
    <p:sldId id="257" r:id="rId3"/>
    <p:sldId id="261" r:id="rId4"/>
    <p:sldId id="258" r:id="rId5"/>
    <p:sldId id="272" r:id="rId6"/>
    <p:sldId id="260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89858" autoAdjust="0"/>
  </p:normalViewPr>
  <p:slideViewPr>
    <p:cSldViewPr>
      <p:cViewPr>
        <p:scale>
          <a:sx n="80" d="100"/>
          <a:sy n="80" d="100"/>
        </p:scale>
        <p:origin x="-1086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AF8BFB4-C626-42FC-A754-0B21114FB5A3}" type="datetimeFigureOut">
              <a:rPr lang="ru-RU" smtClean="0"/>
              <a:t>12.02.2015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85C7E70-888D-497F-B76C-E9EDF4BDD7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10941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5C7E70-888D-497F-B76C-E9EDF4BDD72B}" type="slidenum">
              <a:rPr lang="ru-RU" smtClean="0"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81339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891821" y="5617774"/>
            <a:ext cx="7382935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989952" y="1016990"/>
            <a:ext cx="7179733" cy="4831643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990600" y="1009650"/>
            <a:ext cx="7179733" cy="4831643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769521" y="702069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7855433" y="749720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27201" y="1794935"/>
            <a:ext cx="5723468" cy="1828090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27200" y="3736622"/>
            <a:ext cx="5712179" cy="1524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70676" y="5357592"/>
            <a:ext cx="1213821" cy="365125"/>
          </a:xfrm>
        </p:spPr>
        <p:txBody>
          <a:bodyPr/>
          <a:lstStyle/>
          <a:p>
            <a:fld id="{777C9A0F-5FAF-4946-874D-B689FB14C7FB}" type="datetimeFigureOut">
              <a:rPr lang="ru-RU" smtClean="0"/>
              <a:t>12.02.2015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74044" y="5357592"/>
            <a:ext cx="5034845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13930" y="5357592"/>
            <a:ext cx="554023" cy="365125"/>
          </a:xfrm>
        </p:spPr>
        <p:txBody>
          <a:bodyPr/>
          <a:lstStyle>
            <a:lvl1pPr algn="ctr">
              <a:defRPr/>
            </a:lvl1pPr>
          </a:lstStyle>
          <a:p>
            <a:fld id="{E3FEF9B5-C3FF-4AA3-83BD-E03CA59BEBD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C9A0F-5FAF-4946-874D-B689FB14C7FB}" type="datetimeFigureOut">
              <a:rPr lang="ru-RU" smtClean="0"/>
              <a:t>12.02.2015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FEF9B5-C3FF-4AA3-83BD-E03CA59BEBD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1" y="925690"/>
            <a:ext cx="1430867" cy="476391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8221" y="1106312"/>
            <a:ext cx="5178779" cy="440266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C9A0F-5FAF-4946-874D-B689FB14C7FB}" type="datetimeFigureOut">
              <a:rPr lang="ru-RU" smtClean="0"/>
              <a:t>12.02.2015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FEF9B5-C3FF-4AA3-83BD-E03CA59BEBD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C9A0F-5FAF-4946-874D-B689FB14C7FB}" type="datetimeFigureOut">
              <a:rPr lang="ru-RU" smtClean="0"/>
              <a:t>12.02.2015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FEF9B5-C3FF-4AA3-83BD-E03CA59BEBD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979" y="2239430"/>
            <a:ext cx="6254044" cy="1362075"/>
          </a:xfrm>
        </p:spPr>
        <p:txBody>
          <a:bodyPr anchor="b"/>
          <a:lstStyle>
            <a:lvl1pPr algn="ctr">
              <a:defRPr sz="4000" b="0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6267" y="3725334"/>
            <a:ext cx="6231467" cy="1309511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C9A0F-5FAF-4946-874D-B689FB14C7FB}" type="datetimeFigureOut">
              <a:rPr lang="ru-RU" smtClean="0"/>
              <a:t>12.02.2015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FEF9B5-C3FF-4AA3-83BD-E03CA59BEBD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C9A0F-5FAF-4946-874D-B689FB14C7FB}" type="datetimeFigureOut">
              <a:rPr lang="ru-RU" smtClean="0"/>
              <a:t>12.02.2015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FEF9B5-C3FF-4AA3-83BD-E03CA59BEBDA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298448" y="2121407"/>
            <a:ext cx="3200400" cy="360273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63440" y="2119313"/>
            <a:ext cx="3200400" cy="360521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57869" y="2122312"/>
            <a:ext cx="2939521" cy="820208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10669" y="2122311"/>
            <a:ext cx="2944368" cy="822960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C9A0F-5FAF-4946-874D-B689FB14C7FB}" type="datetimeFigureOut">
              <a:rPr lang="ru-RU" smtClean="0"/>
              <a:t>12.02.2015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FEF9B5-C3FF-4AA3-83BD-E03CA59BEBDA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298448" y="2944368"/>
            <a:ext cx="3227832" cy="27797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5151" y="2944813"/>
            <a:ext cx="3227832" cy="27797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C9A0F-5FAF-4946-874D-B689FB14C7FB}" type="datetimeFigureOut">
              <a:rPr lang="ru-RU" smtClean="0"/>
              <a:t>12.02.2015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FEF9B5-C3FF-4AA3-83BD-E03CA59BEBD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C9A0F-5FAF-4946-874D-B689FB14C7FB}" type="datetimeFigureOut">
              <a:rPr lang="ru-RU" smtClean="0"/>
              <a:t>12.02.2015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FEF9B5-C3FF-4AA3-83BD-E03CA59BEBD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Freeform 1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 rot="60000">
            <a:off x="4471416" y="603504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 rot="21540000">
            <a:off x="749808" y="576072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9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8976" y="2020042"/>
            <a:ext cx="3064827" cy="1503037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60000">
            <a:off x="4854291" y="1150993"/>
            <a:ext cx="3020792" cy="4625489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48125" y="3623748"/>
            <a:ext cx="3048891" cy="2100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1698" y="5885672"/>
            <a:ext cx="1213821" cy="365125"/>
          </a:xfrm>
        </p:spPr>
        <p:txBody>
          <a:bodyPr/>
          <a:lstStyle/>
          <a:p>
            <a:fld id="{777C9A0F-5FAF-4946-874D-B689FB14C7FB}" type="datetimeFigureOut">
              <a:rPr lang="ru-RU" smtClean="0"/>
              <a:t>12.02.2015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54" y="5829261"/>
            <a:ext cx="3522607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57313" y="5896961"/>
            <a:ext cx="554023" cy="365125"/>
          </a:xfrm>
        </p:spPr>
        <p:txBody>
          <a:bodyPr/>
          <a:lstStyle/>
          <a:p>
            <a:fld id="{E3FEF9B5-C3FF-4AA3-83BD-E03CA59BEBD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Freeform 3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5058" y="575769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 rot="60000">
            <a:off x="4464768" y="603920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5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6424" y="2020824"/>
            <a:ext cx="3063240" cy="1499616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60000">
            <a:off x="4898615" y="1207272"/>
            <a:ext cx="2913863" cy="4539412"/>
          </a:xfrm>
          <a:ln w="101600" cap="rnd">
            <a:solidFill>
              <a:srgbClr val="FFFFFF"/>
            </a:solidFill>
          </a:ln>
          <a:effectLst>
            <a:outerShdw blurRad="889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52144" y="3621024"/>
            <a:ext cx="3044952" cy="210312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5936" y="5888737"/>
            <a:ext cx="1213821" cy="365125"/>
          </a:xfrm>
        </p:spPr>
        <p:txBody>
          <a:bodyPr/>
          <a:lstStyle/>
          <a:p>
            <a:fld id="{777C9A0F-5FAF-4946-874D-B689FB14C7FB}" type="datetimeFigureOut">
              <a:rPr lang="ru-RU" smtClean="0"/>
              <a:t>12.02.2015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69" y="5831037"/>
            <a:ext cx="3319043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62089" y="5900026"/>
            <a:ext cx="554023" cy="365125"/>
          </a:xfrm>
        </p:spPr>
        <p:txBody>
          <a:bodyPr/>
          <a:lstStyle/>
          <a:p>
            <a:fld id="{E3FEF9B5-C3FF-4AA3-83BD-E03CA59BEBD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628650" y="6069330"/>
            <a:ext cx="792099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731520" y="575310"/>
            <a:ext cx="7696200" cy="5715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31520" y="576072"/>
            <a:ext cx="7696200" cy="5715000"/>
          </a:xfrm>
          <a:prstGeom prst="rect">
            <a:avLst/>
          </a:prstGeom>
          <a:blipFill dpi="0" rotWithShape="1">
            <a:blip r:embed="rId13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1435684">
            <a:off x="543741" y="273091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4096196">
            <a:off x="8115079" y="298163"/>
            <a:ext cx="566928" cy="566928"/>
          </a:xfrm>
          <a:prstGeom prst="rect">
            <a:avLst/>
          </a:prstGeom>
          <a:noFill/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5023" y="817582"/>
            <a:ext cx="6965245" cy="12024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63040" y="2119257"/>
            <a:ext cx="6196405" cy="36038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54588" y="5809152"/>
            <a:ext cx="12138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777C9A0F-5FAF-4946-874D-B689FB14C7FB}" type="datetimeFigureOut">
              <a:rPr lang="ru-RU" smtClean="0"/>
              <a:t>12.02.2015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1" y="5809152"/>
            <a:ext cx="55401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70202" y="5809152"/>
            <a:ext cx="5540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E3FEF9B5-C3FF-4AA3-83BD-E03CA59BEBDA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29" r:id="rId1"/>
    <p:sldLayoutId id="2147483830" r:id="rId2"/>
    <p:sldLayoutId id="2147483831" r:id="rId3"/>
    <p:sldLayoutId id="2147483832" r:id="rId4"/>
    <p:sldLayoutId id="2147483833" r:id="rId5"/>
    <p:sldLayoutId id="2147483834" r:id="rId6"/>
    <p:sldLayoutId id="2147483835" r:id="rId7"/>
    <p:sldLayoutId id="2147483836" r:id="rId8"/>
    <p:sldLayoutId id="2147483837" r:id="rId9"/>
    <p:sldLayoutId id="2147483838" r:id="rId10"/>
    <p:sldLayoutId id="214748383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1168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27584" y="404664"/>
            <a:ext cx="7772400" cy="1470025"/>
          </a:xfrm>
        </p:spPr>
        <p:txBody>
          <a:bodyPr/>
          <a:lstStyle/>
          <a:p>
            <a:r>
              <a:rPr lang="ru-RU" dirty="0" smtClean="0"/>
              <a:t>Диакритические знаки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87624" y="1844824"/>
            <a:ext cx="6912768" cy="4320480"/>
          </a:xfrm>
        </p:spPr>
        <p:txBody>
          <a:bodyPr/>
          <a:lstStyle/>
          <a:p>
            <a:pPr algn="l"/>
            <a:r>
              <a:rPr lang="ru-RU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(´) – </a:t>
            </a:r>
            <a:r>
              <a:rPr lang="en-US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čárka</a:t>
            </a:r>
            <a:r>
              <a:rPr lang="en-US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обозначает долготу гласных:</a:t>
            </a:r>
            <a:r>
              <a:rPr lang="en-US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á, é, í, ó, ú, ý:  </a:t>
            </a:r>
            <a:r>
              <a:rPr lang="en-US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</a:t>
            </a:r>
            <a:r>
              <a:rPr lang="en-US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čÍše</a:t>
            </a:r>
            <a:r>
              <a:rPr lang="en-US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en-US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krátký</a:t>
            </a:r>
            <a:r>
              <a:rPr lang="en-US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;</a:t>
            </a:r>
            <a:endParaRPr lang="en-US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l"/>
            <a:r>
              <a:rPr lang="en-US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(°)</a:t>
            </a:r>
            <a:r>
              <a:rPr lang="ru-RU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– </a:t>
            </a:r>
            <a:r>
              <a:rPr lang="en-US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kroužek</a:t>
            </a:r>
            <a:r>
              <a:rPr lang="ru-RU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обозначает долгое </a:t>
            </a:r>
            <a:r>
              <a:rPr lang="en-US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[ū]: </a:t>
            </a:r>
            <a:r>
              <a:rPr lang="en-US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vůle</a:t>
            </a:r>
            <a:r>
              <a:rPr lang="en-US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en-US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sůl</a:t>
            </a:r>
            <a:r>
              <a:rPr lang="en-US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; </a:t>
            </a:r>
          </a:p>
          <a:p>
            <a:pPr algn="l"/>
            <a:r>
              <a:rPr lang="en-US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(ˇ) – </a:t>
            </a:r>
            <a:r>
              <a:rPr lang="en-US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háček</a:t>
            </a:r>
            <a:r>
              <a:rPr lang="en-US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обозначает согласные </a:t>
            </a:r>
            <a:r>
              <a:rPr lang="en-US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č, ž, š, ř</a:t>
            </a:r>
            <a:r>
              <a:rPr lang="ru-RU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</a:t>
            </a:r>
            <a:r>
              <a:rPr lang="en-US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</a:t>
            </a:r>
            <a:r>
              <a:rPr lang="ru-RU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также обозначает мягкость </a:t>
            </a:r>
            <a:r>
              <a:rPr lang="en-US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Ň</a:t>
            </a:r>
            <a:r>
              <a:rPr lang="ru-RU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en-US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Ť</a:t>
            </a:r>
            <a:r>
              <a:rPr lang="ru-RU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en-US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Ď</a:t>
            </a:r>
            <a:r>
              <a:rPr lang="ru-RU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en-US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ň</a:t>
            </a:r>
            <a:r>
              <a:rPr lang="ru-RU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перед </a:t>
            </a:r>
            <a:r>
              <a:rPr lang="en-US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a, o, u</a:t>
            </a:r>
            <a:r>
              <a:rPr lang="ru-RU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</a:t>
            </a:r>
            <a:r>
              <a:rPr lang="ru-RU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ň</a:t>
            </a:r>
            <a:r>
              <a:rPr lang="ru-RU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конце слова: </a:t>
            </a:r>
            <a:r>
              <a:rPr lang="en-US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ňouma</a:t>
            </a:r>
            <a:r>
              <a:rPr lang="en-US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en-US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kůň</a:t>
            </a:r>
            <a:r>
              <a:rPr lang="en-US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;</a:t>
            </a:r>
          </a:p>
          <a:p>
            <a:pPr algn="l"/>
            <a:r>
              <a:rPr lang="en-US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(ʾ) – </a:t>
            </a:r>
            <a:r>
              <a:rPr lang="ru-RU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апостроф обозначает мягкость </a:t>
            </a:r>
            <a:r>
              <a:rPr lang="en-US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t, d </a:t>
            </a:r>
            <a:r>
              <a:rPr lang="ru-RU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перед </a:t>
            </a:r>
            <a:r>
              <a:rPr lang="en-US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a, o, u </a:t>
            </a:r>
            <a:r>
              <a:rPr lang="ru-RU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 в конце слова: </a:t>
            </a:r>
            <a:r>
              <a:rPr lang="en-US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ťukat</a:t>
            </a:r>
            <a:r>
              <a:rPr lang="en-US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en-US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zeď</a:t>
            </a:r>
            <a:r>
              <a:rPr lang="en-US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en-US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l"/>
            <a:endParaRPr lang="en-US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l"/>
            <a:endParaRPr lang="ru-RU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19978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27201" y="1268761"/>
            <a:ext cx="5723468" cy="792088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31640" y="1124744"/>
            <a:ext cx="6768752" cy="4464496"/>
          </a:xfrm>
        </p:spPr>
        <p:txBody>
          <a:bodyPr>
            <a:normAutofit lnSpcReduction="10000"/>
          </a:bodyPr>
          <a:lstStyle/>
          <a:p>
            <a:pPr algn="l"/>
            <a:r>
              <a:rPr lang="en-US" sz="3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1.Koš, dub, student, </a:t>
            </a:r>
            <a:r>
              <a:rPr lang="en-US" sz="32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muž</a:t>
            </a:r>
            <a:r>
              <a:rPr lang="en-US" sz="3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32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čaj</a:t>
            </a:r>
            <a:r>
              <a:rPr lang="en-US" sz="3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algn="l"/>
            <a:r>
              <a:rPr lang="en-US" sz="3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2. -a, -(c)e: </a:t>
            </a:r>
            <a:r>
              <a:rPr lang="en-US" sz="32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předseda</a:t>
            </a:r>
            <a:r>
              <a:rPr lang="en-US" sz="3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32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soudce</a:t>
            </a:r>
            <a:r>
              <a:rPr lang="en-US" sz="3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algn="l"/>
            <a:r>
              <a:rPr lang="en-US" sz="3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3. -</a:t>
            </a:r>
            <a:r>
              <a:rPr lang="en-US" sz="32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os</a:t>
            </a:r>
            <a:r>
              <a:rPr lang="en-US" sz="3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 -us, -</a:t>
            </a:r>
            <a:r>
              <a:rPr lang="en-US" sz="32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ius</a:t>
            </a:r>
            <a:r>
              <a:rPr lang="en-US" sz="3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 -</a:t>
            </a:r>
            <a:r>
              <a:rPr lang="en-US" sz="32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ismus</a:t>
            </a:r>
            <a:r>
              <a:rPr lang="en-US" sz="3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: </a:t>
            </a:r>
            <a:r>
              <a:rPr lang="en-US" sz="32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kosmos</a:t>
            </a:r>
            <a:r>
              <a:rPr lang="en-US" sz="3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32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génius</a:t>
            </a:r>
            <a:r>
              <a:rPr lang="en-US" sz="3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32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cirkus</a:t>
            </a:r>
            <a:r>
              <a:rPr lang="en-US" sz="3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32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feudalismus</a:t>
            </a:r>
            <a:r>
              <a:rPr lang="en-US" sz="3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algn="l"/>
            <a:endParaRPr lang="en-US" sz="32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l"/>
            <a:r>
              <a:rPr lang="en-US" sz="3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1. -a, -e: </a:t>
            </a:r>
            <a:r>
              <a:rPr lang="en-US" sz="32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škola</a:t>
            </a:r>
            <a:r>
              <a:rPr lang="en-US" sz="3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32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sestra</a:t>
            </a:r>
            <a:r>
              <a:rPr lang="en-US" sz="3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32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dcera</a:t>
            </a:r>
            <a:r>
              <a:rPr lang="en-US" sz="3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32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tabule</a:t>
            </a:r>
            <a:r>
              <a:rPr lang="en-US" sz="3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32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ulice</a:t>
            </a:r>
            <a:r>
              <a:rPr lang="en-US" sz="3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32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restaurace</a:t>
            </a:r>
            <a:r>
              <a:rPr lang="en-US" sz="3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algn="l"/>
            <a:r>
              <a:rPr lang="en-US" sz="3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2. </a:t>
            </a:r>
            <a:r>
              <a:rPr lang="en-US" sz="3200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R</a:t>
            </a:r>
            <a:r>
              <a:rPr lang="en-US" sz="32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adost</a:t>
            </a:r>
            <a:r>
              <a:rPr lang="en-US" sz="3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32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kost</a:t>
            </a:r>
            <a:r>
              <a:rPr lang="en-US" sz="3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32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píseň</a:t>
            </a:r>
            <a:r>
              <a:rPr lang="en-US" sz="3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32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báseň</a:t>
            </a:r>
            <a:r>
              <a:rPr lang="en-US" sz="3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algn="l"/>
            <a:endParaRPr lang="en-US" sz="3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l"/>
            <a:endParaRPr lang="ru-RU" sz="32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6876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63040" y="1268760"/>
            <a:ext cx="6196405" cy="445430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dirty="0" smtClean="0">
                <a:latin typeface="Arial" pitchFamily="34" charset="0"/>
                <a:cs typeface="Arial" pitchFamily="34" charset="0"/>
              </a:rPr>
              <a:t>1. -o: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okno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město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kolo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, auto.</a:t>
            </a:r>
          </a:p>
          <a:p>
            <a:pPr marL="0" indent="0">
              <a:buNone/>
            </a:pPr>
            <a:r>
              <a:rPr lang="en-US" sz="3200" dirty="0" smtClean="0">
                <a:latin typeface="Arial" pitchFamily="34" charset="0"/>
                <a:cs typeface="Arial" pitchFamily="34" charset="0"/>
              </a:rPr>
              <a:t>2. -e: pole,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slunce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moře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marL="0" indent="0">
              <a:buNone/>
            </a:pPr>
            <a:r>
              <a:rPr lang="en-US" sz="3200" dirty="0" smtClean="0">
                <a:latin typeface="Arial" pitchFamily="34" charset="0"/>
                <a:cs typeface="Arial" pitchFamily="34" charset="0"/>
              </a:rPr>
              <a:t>3. 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-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í: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stavení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čtení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starnutí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marL="0" indent="0">
              <a:buNone/>
            </a:pPr>
            <a:r>
              <a:rPr lang="en-US" sz="3200" dirty="0" smtClean="0">
                <a:latin typeface="Arial" pitchFamily="34" charset="0"/>
                <a:cs typeface="Arial" pitchFamily="34" charset="0"/>
              </a:rPr>
              <a:t>4. -um, -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eum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, -ma, -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ium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: album,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muzeum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kritérium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, drama.</a:t>
            </a:r>
          </a:p>
          <a:p>
            <a:pPr marL="0" indent="0">
              <a:buNone/>
            </a:pPr>
            <a:r>
              <a:rPr lang="en-US" sz="3200" dirty="0" smtClean="0">
                <a:latin typeface="Arial" pitchFamily="34" charset="0"/>
                <a:cs typeface="Arial" pitchFamily="34" charset="0"/>
              </a:rPr>
              <a:t>5. 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T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ele,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kotě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štěně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marL="0" indent="0">
              <a:buNone/>
            </a:pPr>
            <a:endParaRPr lang="en-US" sz="2800" dirty="0" smtClean="0">
              <a:latin typeface="Arial" pitchFamily="34" charset="0"/>
              <a:cs typeface="Arial" pitchFamily="34" charset="0"/>
            </a:endParaRPr>
          </a:p>
          <a:p>
            <a:pPr marL="514350" indent="-514350">
              <a:buAutoNum type="arabicPeriod"/>
            </a:pP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18193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63040" y="764704"/>
            <a:ext cx="6196405" cy="4958365"/>
          </a:xfrm>
        </p:spPr>
        <p:txBody>
          <a:bodyPr/>
          <a:lstStyle/>
          <a:p>
            <a:pPr algn="ctr"/>
            <a:endParaRPr lang="en-US" dirty="0" smtClean="0"/>
          </a:p>
          <a:p>
            <a:pPr marL="0" indent="0" algn="ctr">
              <a:buNone/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Ř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editel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–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ředitelka</a:t>
            </a:r>
            <a:endParaRPr lang="en-US" sz="2800" dirty="0" smtClean="0">
              <a:latin typeface="Arial" pitchFamily="34" charset="0"/>
              <a:cs typeface="Arial" pitchFamily="34" charset="0"/>
            </a:endParaRPr>
          </a:p>
          <a:p>
            <a:pPr marL="0" indent="0" algn="ctr">
              <a:buNone/>
            </a:pP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Poslanec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–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poslankyně</a:t>
            </a:r>
            <a:endParaRPr lang="en-US" sz="2800" dirty="0" smtClean="0">
              <a:latin typeface="Arial" pitchFamily="34" charset="0"/>
              <a:cs typeface="Arial" pitchFamily="34" charset="0"/>
            </a:endParaRPr>
          </a:p>
          <a:p>
            <a:pPr marL="0" indent="0" algn="ctr">
              <a:buNone/>
            </a:pP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Bojovník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–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bojovnice</a:t>
            </a:r>
            <a:endParaRPr lang="en-US" sz="2800" dirty="0" smtClean="0">
              <a:latin typeface="Arial" pitchFamily="34" charset="0"/>
              <a:cs typeface="Arial" pitchFamily="34" charset="0"/>
            </a:endParaRPr>
          </a:p>
          <a:p>
            <a:pPr marL="0" indent="0" algn="ctr">
              <a:buNone/>
            </a:pP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Filolog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–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filoložka</a:t>
            </a:r>
            <a:endParaRPr lang="en-US" sz="2800" dirty="0" smtClean="0">
              <a:latin typeface="Arial" pitchFamily="34" charset="0"/>
              <a:cs typeface="Arial" pitchFamily="34" charset="0"/>
            </a:endParaRPr>
          </a:p>
          <a:p>
            <a:pPr marL="0" indent="0" algn="ctr">
              <a:buNone/>
            </a:pPr>
            <a:endParaRPr lang="en-US" sz="2800" dirty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Marek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–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Marková</a:t>
            </a:r>
            <a:endParaRPr lang="en-US" sz="2800" dirty="0" smtClean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Ševčenko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–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Ševčenková</a:t>
            </a:r>
            <a:endParaRPr lang="en-US" sz="2800" dirty="0" smtClean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Hrdlička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–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Hrdličková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marL="0" indent="0" algn="ctr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10101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63040" y="1124744"/>
            <a:ext cx="6196405" cy="459832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Jednotné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číslo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singulár</a:t>
            </a:r>
            <a:endParaRPr lang="en-US" sz="2800" dirty="0" smtClean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Množné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číslo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plurál</a:t>
            </a:r>
            <a:endParaRPr lang="en-US" sz="2800" dirty="0" smtClean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r>
              <a:rPr lang="en-US" sz="2800" dirty="0" smtClean="0">
                <a:latin typeface="Arial" pitchFamily="34" charset="0"/>
                <a:cs typeface="Arial" pitchFamily="34" charset="0"/>
              </a:rPr>
              <a:t>1. (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první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)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pád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Nominativ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(N.)</a:t>
            </a:r>
          </a:p>
          <a:p>
            <a:pPr marL="0" indent="0">
              <a:buNone/>
            </a:pPr>
            <a:r>
              <a:rPr lang="en-US" sz="2800" dirty="0" smtClean="0">
                <a:latin typeface="Arial" pitchFamily="34" charset="0"/>
                <a:cs typeface="Arial" pitchFamily="34" charset="0"/>
              </a:rPr>
              <a:t>2. (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druhý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)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pád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Genitiv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(G.)</a:t>
            </a:r>
          </a:p>
          <a:p>
            <a:pPr marL="0" indent="0">
              <a:buNone/>
            </a:pPr>
            <a:r>
              <a:rPr lang="en-US" sz="2800" dirty="0" smtClean="0">
                <a:latin typeface="Arial" pitchFamily="34" charset="0"/>
                <a:cs typeface="Arial" pitchFamily="34" charset="0"/>
              </a:rPr>
              <a:t>3. (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třetí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)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pád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Dativ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(D.)</a:t>
            </a:r>
          </a:p>
          <a:p>
            <a:pPr marL="0" indent="0">
              <a:buNone/>
            </a:pPr>
            <a:r>
              <a:rPr lang="en-US" sz="2800" dirty="0" smtClean="0">
                <a:latin typeface="Arial" pitchFamily="34" charset="0"/>
                <a:cs typeface="Arial" pitchFamily="34" charset="0"/>
              </a:rPr>
              <a:t>4. (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čtvrtý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)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pád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Akuzativ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(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Ak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.)</a:t>
            </a:r>
          </a:p>
          <a:p>
            <a:pPr marL="0" indent="0">
              <a:buNone/>
            </a:pPr>
            <a:r>
              <a:rPr lang="en-US" sz="2800" dirty="0" smtClean="0">
                <a:latin typeface="Arial" pitchFamily="34" charset="0"/>
                <a:cs typeface="Arial" pitchFamily="34" charset="0"/>
              </a:rPr>
              <a:t>5. (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pátý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)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pád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Vokativ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(V.)</a:t>
            </a:r>
          </a:p>
          <a:p>
            <a:pPr marL="0" indent="0">
              <a:buNone/>
            </a:pPr>
            <a:r>
              <a:rPr lang="en-US" sz="2800" dirty="0" smtClean="0">
                <a:latin typeface="Arial" pitchFamily="34" charset="0"/>
                <a:cs typeface="Arial" pitchFamily="34" charset="0"/>
              </a:rPr>
              <a:t>6. (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šestý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)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pád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Lokál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(L.)</a:t>
            </a:r>
          </a:p>
          <a:p>
            <a:pPr marL="0" indent="0">
              <a:buNone/>
            </a:pPr>
            <a:r>
              <a:rPr lang="en-US" sz="2800" dirty="0" smtClean="0">
                <a:latin typeface="Arial" pitchFamily="34" charset="0"/>
                <a:cs typeface="Arial" pitchFamily="34" charset="0"/>
              </a:rPr>
              <a:t>7. (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sedmý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)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pád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Instrumentál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(I.) 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9601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Общая характеристика типов склонения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Font typeface="Wingdings" pitchFamily="2" charset="2"/>
              <a:buChar char="v"/>
            </a:pPr>
            <a:r>
              <a:rPr lang="ru-RU" dirty="0" smtClean="0"/>
              <a:t>Ударение не принимает участия в образовании словоформы.</a:t>
            </a:r>
          </a:p>
          <a:p>
            <a:pPr>
              <a:buFont typeface="Wingdings" pitchFamily="2" charset="2"/>
              <a:buChar char="v"/>
            </a:pPr>
            <a:endParaRPr lang="ru-RU" dirty="0" smtClean="0"/>
          </a:p>
          <a:p>
            <a:pPr>
              <a:buFont typeface="Wingdings" pitchFamily="2" charset="2"/>
              <a:buChar char="v"/>
            </a:pPr>
            <a:r>
              <a:rPr lang="ru-RU" dirty="0" smtClean="0"/>
              <a:t>Система склонения сложная, разветвлённая, значительно дифференцированная внутри рода.</a:t>
            </a:r>
          </a:p>
          <a:p>
            <a:pPr>
              <a:buFont typeface="Wingdings" pitchFamily="2" charset="2"/>
              <a:buChar char="v"/>
            </a:pPr>
            <a:endParaRPr lang="ru-RU" dirty="0" smtClean="0"/>
          </a:p>
          <a:p>
            <a:pPr>
              <a:buFont typeface="Wingdings" pitchFamily="2" charset="2"/>
              <a:buChar char="v"/>
            </a:pPr>
            <a:r>
              <a:rPr lang="ru-RU" dirty="0" smtClean="0"/>
              <a:t>Распределение по типам склонения определяется: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90596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15616" y="980728"/>
            <a:ext cx="7200800" cy="4742341"/>
          </a:xfrm>
        </p:spPr>
        <p:txBody>
          <a:bodyPr>
            <a:normAutofit/>
          </a:bodyPr>
          <a:lstStyle/>
          <a:p>
            <a:pPr marL="365760" lvl="1" indent="0">
              <a:buNone/>
            </a:pPr>
            <a:r>
              <a:rPr lang="ru-RU" sz="3200" dirty="0" smtClean="0"/>
              <a:t>1. Наличием или отсутствием окончания;</a:t>
            </a:r>
          </a:p>
          <a:p>
            <a:pPr marL="0" indent="0">
              <a:buNone/>
            </a:pPr>
            <a:r>
              <a:rPr lang="ru-RU" sz="3200" dirty="0" smtClean="0"/>
              <a:t>2. Характером основы (мягкий, твёрдый, функционально мягкий согласный);</a:t>
            </a:r>
          </a:p>
          <a:p>
            <a:pPr marL="0" indent="0">
              <a:buNone/>
            </a:pPr>
            <a:r>
              <a:rPr lang="ru-RU" sz="3200" dirty="0" smtClean="0"/>
              <a:t>3. Характером окончания.</a:t>
            </a:r>
          </a:p>
          <a:p>
            <a:pPr marL="0" indent="0">
              <a:buNone/>
            </a:pPr>
            <a:r>
              <a:rPr lang="ru-RU" sz="3200" dirty="0" smtClean="0"/>
              <a:t> 4. Категорией одушевлённости/неодушевлённости.</a:t>
            </a:r>
          </a:p>
          <a:p>
            <a:pPr marL="457200" indent="-457200">
              <a:buFont typeface="+mj-lt"/>
              <a:buAutoNum type="arabicPeriod"/>
            </a:pPr>
            <a:endParaRPr lang="ru-RU" sz="3200" dirty="0" smtClean="0"/>
          </a:p>
          <a:p>
            <a:pPr marL="457200" indent="-457200">
              <a:buFont typeface="+mj-lt"/>
              <a:buAutoNum type="arabicPeriod"/>
            </a:pP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611007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63040" y="1340768"/>
            <a:ext cx="6196405" cy="438230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3200" dirty="0" smtClean="0"/>
              <a:t>М. р.: </a:t>
            </a:r>
            <a:r>
              <a:rPr lang="en-US" sz="3200" dirty="0" err="1" smtClean="0"/>
              <a:t>byt</a:t>
            </a:r>
            <a:r>
              <a:rPr lang="en-US" sz="3200" dirty="0" smtClean="0"/>
              <a:t>, student, </a:t>
            </a:r>
            <a:r>
              <a:rPr lang="en-US" sz="3200" dirty="0" err="1" smtClean="0"/>
              <a:t>muž</a:t>
            </a:r>
            <a:r>
              <a:rPr lang="en-US" sz="3200" dirty="0" smtClean="0"/>
              <a:t>, </a:t>
            </a:r>
            <a:r>
              <a:rPr lang="en-US" sz="3200" dirty="0" err="1" smtClean="0"/>
              <a:t>stroj</a:t>
            </a:r>
            <a:r>
              <a:rPr lang="en-US" sz="3200" dirty="0" smtClean="0"/>
              <a:t>, </a:t>
            </a:r>
            <a:r>
              <a:rPr lang="en-US" sz="3200" dirty="0" err="1" smtClean="0"/>
              <a:t>předseda</a:t>
            </a:r>
            <a:r>
              <a:rPr lang="en-US" sz="3200" dirty="0" smtClean="0"/>
              <a:t>, </a:t>
            </a:r>
            <a:r>
              <a:rPr lang="en-US" sz="3200" dirty="0" err="1" smtClean="0"/>
              <a:t>soudce</a:t>
            </a:r>
            <a:r>
              <a:rPr lang="en-US" sz="3200" dirty="0" smtClean="0"/>
              <a:t>.</a:t>
            </a:r>
          </a:p>
          <a:p>
            <a:pPr marL="0" indent="0">
              <a:buNone/>
            </a:pPr>
            <a:endParaRPr lang="en-US" sz="3200" dirty="0" smtClean="0"/>
          </a:p>
          <a:p>
            <a:pPr marL="0" indent="0">
              <a:buNone/>
            </a:pPr>
            <a:r>
              <a:rPr lang="ru-RU" sz="3200" dirty="0" smtClean="0"/>
              <a:t>Ж. р.: </a:t>
            </a:r>
            <a:r>
              <a:rPr lang="en-US" sz="3200" dirty="0" err="1" smtClean="0"/>
              <a:t>žena</a:t>
            </a:r>
            <a:r>
              <a:rPr lang="en-US" sz="3200" dirty="0" smtClean="0"/>
              <a:t>, </a:t>
            </a:r>
            <a:r>
              <a:rPr lang="en-US" sz="3200" dirty="0" err="1" smtClean="0"/>
              <a:t>růže</a:t>
            </a:r>
            <a:r>
              <a:rPr lang="en-US" sz="3200" dirty="0" smtClean="0"/>
              <a:t>, </a:t>
            </a:r>
            <a:r>
              <a:rPr lang="en-US" sz="3200" dirty="0" err="1" smtClean="0"/>
              <a:t>píseň</a:t>
            </a:r>
            <a:r>
              <a:rPr lang="en-US" sz="3200" dirty="0" smtClean="0"/>
              <a:t>, </a:t>
            </a:r>
            <a:r>
              <a:rPr lang="en-US" sz="3200" dirty="0" err="1" smtClean="0"/>
              <a:t>kost</a:t>
            </a:r>
            <a:r>
              <a:rPr lang="en-US" sz="3200" dirty="0" smtClean="0"/>
              <a:t>.</a:t>
            </a:r>
          </a:p>
          <a:p>
            <a:pPr marL="0" indent="0">
              <a:buNone/>
            </a:pPr>
            <a:endParaRPr lang="en-US" sz="3200" dirty="0" smtClean="0"/>
          </a:p>
          <a:p>
            <a:pPr marL="0" indent="0">
              <a:buNone/>
            </a:pPr>
            <a:r>
              <a:rPr lang="ru-RU" sz="3200" dirty="0" smtClean="0"/>
              <a:t>Ср. р.: </a:t>
            </a:r>
            <a:r>
              <a:rPr lang="en-US" sz="3200" dirty="0" err="1" smtClean="0"/>
              <a:t>město</a:t>
            </a:r>
            <a:r>
              <a:rPr lang="en-US" sz="3200" dirty="0" smtClean="0"/>
              <a:t>, pole, </a:t>
            </a:r>
            <a:r>
              <a:rPr lang="en-US" sz="3200" dirty="0" err="1" smtClean="0"/>
              <a:t>stavení</a:t>
            </a:r>
            <a:r>
              <a:rPr lang="en-US" sz="3200" dirty="0" smtClean="0"/>
              <a:t>, </a:t>
            </a:r>
            <a:r>
              <a:rPr lang="en-US" sz="3200" dirty="0" err="1" smtClean="0"/>
              <a:t>kuře</a:t>
            </a:r>
            <a:r>
              <a:rPr lang="en-US" sz="3200" dirty="0"/>
              <a:t>.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40606824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Фонетико-орфографические особенности чешского языка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ru-RU" dirty="0" smtClean="0"/>
              <a:t>Нет редукции гласных.</a:t>
            </a:r>
          </a:p>
          <a:p>
            <a:pPr algn="just"/>
            <a:r>
              <a:rPr lang="ru-RU" dirty="0" smtClean="0"/>
              <a:t>Ударение постоянное, динамическое на первом слоге слова. </a:t>
            </a:r>
          </a:p>
          <a:p>
            <a:pPr algn="just"/>
            <a:r>
              <a:rPr lang="ru-RU" dirty="0" smtClean="0"/>
              <a:t>Ударение не имеет фонологической значимости.</a:t>
            </a:r>
          </a:p>
          <a:p>
            <a:pPr algn="just"/>
            <a:r>
              <a:rPr lang="ru-RU" dirty="0" smtClean="0"/>
              <a:t>Долгота имеет фонологическую значимость, все гласные противопоставлены по долготе и краткости.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518551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27584" y="692696"/>
            <a:ext cx="7632848" cy="5433467"/>
          </a:xfrm>
        </p:spPr>
        <p:txBody>
          <a:bodyPr>
            <a:normAutofit/>
          </a:bodyPr>
          <a:lstStyle/>
          <a:p>
            <a:r>
              <a:rPr lang="ru-RU" sz="2800" dirty="0" smtClean="0"/>
              <a:t>Наличие в системе гласных дифтонгов </a:t>
            </a:r>
            <a:r>
              <a:rPr lang="en-US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au,</a:t>
            </a:r>
            <a:endParaRPr lang="ru-RU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ou</a:t>
            </a:r>
            <a:r>
              <a:rPr lang="en-US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en-US" sz="2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eu</a:t>
            </a:r>
            <a:r>
              <a:rPr lang="en-US" sz="2800" dirty="0" smtClean="0"/>
              <a:t>.</a:t>
            </a:r>
          </a:p>
          <a:p>
            <a:r>
              <a:rPr lang="ru-RU" sz="2800" dirty="0" smtClean="0"/>
              <a:t>Наличие слогообразующих согласных </a:t>
            </a:r>
            <a:r>
              <a:rPr lang="en-US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r, l</a:t>
            </a:r>
            <a:r>
              <a:rPr lang="en-US" sz="2800" dirty="0" smtClean="0"/>
              <a:t>.</a:t>
            </a:r>
          </a:p>
          <a:p>
            <a:r>
              <a:rPr lang="ru-RU" sz="2800" dirty="0" smtClean="0"/>
              <a:t>Наличие специфических согласных, которые акустически и артикуляционно отсутствуют в русском языке.</a:t>
            </a:r>
          </a:p>
          <a:p>
            <a:pPr algn="just"/>
            <a:r>
              <a:rPr lang="ru-RU" sz="2800" dirty="0" smtClean="0"/>
              <a:t>Основным принципом чешского правописания является фонетический, в соответствии с которым максимально воспроизводятся произносимые звуки. 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761640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971600" y="1052736"/>
            <a:ext cx="7992888" cy="5544616"/>
          </a:xfrm>
        </p:spPr>
        <p:txBody>
          <a:bodyPr/>
          <a:lstStyle/>
          <a:p>
            <a:pPr algn="just"/>
            <a:r>
              <a:rPr lang="en-US" dirty="0" smtClean="0">
                <a:solidFill>
                  <a:srgbClr val="FF0000"/>
                </a:solidFill>
              </a:rPr>
              <a:t>[ū] </a:t>
            </a:r>
            <a:r>
              <a:rPr lang="ru-RU" dirty="0" smtClean="0">
                <a:solidFill>
                  <a:schemeClr val="tx1"/>
                </a:solidFill>
              </a:rPr>
              <a:t>обозначается двумя знаками: </a:t>
            </a:r>
            <a:r>
              <a:rPr lang="en-US" dirty="0" smtClean="0">
                <a:solidFill>
                  <a:schemeClr val="tx1"/>
                </a:solidFill>
              </a:rPr>
              <a:t>ů</a:t>
            </a:r>
            <a:r>
              <a:rPr lang="ru-RU" dirty="0" smtClean="0">
                <a:solidFill>
                  <a:schemeClr val="tx1"/>
                </a:solidFill>
              </a:rPr>
              <a:t>, </a:t>
            </a:r>
            <a:r>
              <a:rPr lang="en-US" dirty="0" smtClean="0">
                <a:solidFill>
                  <a:schemeClr val="tx1"/>
                </a:solidFill>
              </a:rPr>
              <a:t>ú</a:t>
            </a:r>
            <a:endParaRPr lang="ru-RU" dirty="0" smtClean="0">
              <a:solidFill>
                <a:schemeClr val="tx1"/>
              </a:solidFill>
            </a:endParaRPr>
          </a:p>
          <a:p>
            <a:pPr algn="just"/>
            <a:r>
              <a:rPr lang="en-US" dirty="0" smtClean="0">
                <a:solidFill>
                  <a:srgbClr val="FF0000"/>
                </a:solidFill>
              </a:rPr>
              <a:t>ů</a:t>
            </a:r>
            <a:r>
              <a:rPr lang="ru-RU" dirty="0" smtClean="0">
                <a:solidFill>
                  <a:srgbClr val="FF0000"/>
                </a:solidFill>
              </a:rPr>
              <a:t> </a:t>
            </a:r>
            <a:r>
              <a:rPr lang="ru-RU" dirty="0" smtClean="0">
                <a:solidFill>
                  <a:schemeClr val="tx1"/>
                </a:solidFill>
              </a:rPr>
              <a:t>пишется в середине или в конце слова: </a:t>
            </a:r>
            <a:r>
              <a:rPr lang="en-US" dirty="0" err="1" smtClean="0">
                <a:solidFill>
                  <a:schemeClr val="tx1"/>
                </a:solidFill>
              </a:rPr>
              <a:t>dům</a:t>
            </a:r>
            <a:r>
              <a:rPr lang="ru-RU" dirty="0" smtClean="0">
                <a:solidFill>
                  <a:schemeClr val="tx1"/>
                </a:solidFill>
              </a:rPr>
              <a:t>,</a:t>
            </a:r>
          </a:p>
          <a:p>
            <a:pPr algn="just"/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vůz</a:t>
            </a:r>
            <a:r>
              <a:rPr lang="en-US" dirty="0" smtClean="0">
                <a:solidFill>
                  <a:schemeClr val="tx1"/>
                </a:solidFill>
              </a:rPr>
              <a:t>, </a:t>
            </a:r>
            <a:r>
              <a:rPr lang="en-US" dirty="0" err="1" smtClean="0">
                <a:solidFill>
                  <a:schemeClr val="tx1"/>
                </a:solidFill>
              </a:rPr>
              <a:t>dolů</a:t>
            </a:r>
            <a:r>
              <a:rPr lang="en-US" dirty="0" smtClean="0">
                <a:solidFill>
                  <a:schemeClr val="tx1"/>
                </a:solidFill>
              </a:rPr>
              <a:t>, </a:t>
            </a:r>
            <a:r>
              <a:rPr lang="en-US" dirty="0" err="1" smtClean="0">
                <a:solidFill>
                  <a:schemeClr val="tx1"/>
                </a:solidFill>
              </a:rPr>
              <a:t>stolů</a:t>
            </a:r>
            <a:r>
              <a:rPr lang="en-US" dirty="0" smtClean="0">
                <a:solidFill>
                  <a:schemeClr val="tx1"/>
                </a:solidFill>
              </a:rPr>
              <a:t>;</a:t>
            </a:r>
          </a:p>
          <a:p>
            <a:pPr algn="just"/>
            <a:r>
              <a:rPr lang="en-US" dirty="0" smtClean="0">
                <a:solidFill>
                  <a:srgbClr val="FF0000"/>
                </a:solidFill>
              </a:rPr>
              <a:t>[ī] </a:t>
            </a:r>
            <a:r>
              <a:rPr lang="ru-RU" dirty="0" smtClean="0">
                <a:solidFill>
                  <a:schemeClr val="tx1"/>
                </a:solidFill>
              </a:rPr>
              <a:t>также обозначается двумя знаками: </a:t>
            </a:r>
            <a:r>
              <a:rPr lang="en-US" dirty="0" smtClean="0">
                <a:solidFill>
                  <a:schemeClr val="tx1"/>
                </a:solidFill>
              </a:rPr>
              <a:t>í</a:t>
            </a:r>
            <a:r>
              <a:rPr lang="ru-RU" dirty="0" smtClean="0">
                <a:solidFill>
                  <a:schemeClr val="tx1"/>
                </a:solidFill>
              </a:rPr>
              <a:t>, </a:t>
            </a:r>
            <a:r>
              <a:rPr lang="en-US" dirty="0" smtClean="0">
                <a:solidFill>
                  <a:schemeClr val="tx1"/>
                </a:solidFill>
              </a:rPr>
              <a:t>ý;</a:t>
            </a:r>
          </a:p>
          <a:p>
            <a:pPr algn="just"/>
            <a:r>
              <a:rPr lang="en-US" dirty="0" smtClean="0">
                <a:solidFill>
                  <a:srgbClr val="FF0000"/>
                </a:solidFill>
              </a:rPr>
              <a:t>[ĭ]</a:t>
            </a:r>
            <a:r>
              <a:rPr lang="ru-RU" dirty="0">
                <a:solidFill>
                  <a:srgbClr val="FF0000"/>
                </a:solidFill>
              </a:rPr>
              <a:t> </a:t>
            </a:r>
            <a:r>
              <a:rPr lang="ru-RU" dirty="0">
                <a:solidFill>
                  <a:prstClr val="black"/>
                </a:solidFill>
              </a:rPr>
              <a:t>также обозначается двумя </a:t>
            </a:r>
            <a:r>
              <a:rPr lang="ru-RU" dirty="0" smtClean="0">
                <a:solidFill>
                  <a:prstClr val="black"/>
                </a:solidFill>
              </a:rPr>
              <a:t>знаками:</a:t>
            </a:r>
            <a:r>
              <a:rPr lang="en-US" dirty="0">
                <a:solidFill>
                  <a:prstClr val="black"/>
                </a:solidFill>
              </a:rPr>
              <a:t>i</a:t>
            </a:r>
            <a:r>
              <a:rPr lang="en-US" dirty="0" smtClean="0">
                <a:solidFill>
                  <a:prstClr val="black"/>
                </a:solidFill>
              </a:rPr>
              <a:t>, y.</a:t>
            </a:r>
          </a:p>
          <a:p>
            <a:pPr algn="just"/>
            <a:r>
              <a:rPr lang="ru-RU" dirty="0" smtClean="0">
                <a:solidFill>
                  <a:prstClr val="black"/>
                </a:solidFill>
              </a:rPr>
              <a:t>Знаки </a:t>
            </a:r>
            <a:r>
              <a:rPr lang="en-US" dirty="0">
                <a:solidFill>
                  <a:srgbClr val="FF0000"/>
                </a:solidFill>
              </a:rPr>
              <a:t>i</a:t>
            </a:r>
            <a:r>
              <a:rPr lang="en-US" dirty="0" smtClean="0">
                <a:solidFill>
                  <a:srgbClr val="FF0000"/>
                </a:solidFill>
              </a:rPr>
              <a:t>, í </a:t>
            </a:r>
            <a:r>
              <a:rPr lang="ru-RU" dirty="0" smtClean="0">
                <a:solidFill>
                  <a:prstClr val="black"/>
                </a:solidFill>
              </a:rPr>
              <a:t>всегда пишутся после </a:t>
            </a:r>
            <a:r>
              <a:rPr lang="en-US" dirty="0" smtClean="0">
                <a:solidFill>
                  <a:prstClr val="black"/>
                </a:solidFill>
              </a:rPr>
              <a:t>  </a:t>
            </a:r>
            <a:r>
              <a:rPr lang="en-US" dirty="0" smtClean="0">
                <a:solidFill>
                  <a:srgbClr val="FF0000"/>
                </a:solidFill>
              </a:rPr>
              <a:t>j, c, ř, š, </a:t>
            </a:r>
            <a:r>
              <a:rPr lang="en-US" dirty="0" err="1" smtClean="0">
                <a:solidFill>
                  <a:srgbClr val="FF0000"/>
                </a:solidFill>
              </a:rPr>
              <a:t>ž,č</a:t>
            </a:r>
            <a:r>
              <a:rPr lang="en-US" dirty="0" smtClean="0">
                <a:solidFill>
                  <a:prstClr val="black"/>
                </a:solidFill>
              </a:rPr>
              <a:t>: </a:t>
            </a:r>
            <a:r>
              <a:rPr lang="en-US" dirty="0" err="1" smtClean="0">
                <a:solidFill>
                  <a:prstClr val="black"/>
                </a:solidFill>
              </a:rPr>
              <a:t>žít</a:t>
            </a:r>
            <a:r>
              <a:rPr lang="en-US" dirty="0" smtClean="0">
                <a:solidFill>
                  <a:prstClr val="black"/>
                </a:solidFill>
              </a:rPr>
              <a:t>, </a:t>
            </a:r>
            <a:endParaRPr lang="ru-RU" dirty="0" smtClean="0">
              <a:solidFill>
                <a:prstClr val="black"/>
              </a:solidFill>
            </a:endParaRPr>
          </a:p>
          <a:p>
            <a:pPr algn="just"/>
            <a:r>
              <a:rPr lang="en-US" dirty="0" err="1" smtClean="0">
                <a:solidFill>
                  <a:prstClr val="black"/>
                </a:solidFill>
              </a:rPr>
              <a:t>šít</a:t>
            </a:r>
            <a:r>
              <a:rPr lang="en-US" dirty="0" smtClean="0">
                <a:solidFill>
                  <a:prstClr val="black"/>
                </a:solidFill>
              </a:rPr>
              <a:t>, </a:t>
            </a:r>
            <a:r>
              <a:rPr lang="en-US" dirty="0" err="1" smtClean="0">
                <a:solidFill>
                  <a:prstClr val="black"/>
                </a:solidFill>
              </a:rPr>
              <a:t>čisto</a:t>
            </a:r>
            <a:r>
              <a:rPr lang="en-US" dirty="0" smtClean="0">
                <a:solidFill>
                  <a:prstClr val="black"/>
                </a:solidFill>
              </a:rPr>
              <a:t>, </a:t>
            </a:r>
            <a:r>
              <a:rPr lang="en-US" dirty="0" err="1" smtClean="0">
                <a:solidFill>
                  <a:prstClr val="black"/>
                </a:solidFill>
              </a:rPr>
              <a:t>říkat</a:t>
            </a:r>
            <a:r>
              <a:rPr lang="en-US" dirty="0" smtClean="0">
                <a:solidFill>
                  <a:prstClr val="black"/>
                </a:solidFill>
              </a:rPr>
              <a:t>.</a:t>
            </a:r>
          </a:p>
          <a:p>
            <a:pPr algn="just"/>
            <a:r>
              <a:rPr lang="ru-RU" dirty="0" smtClean="0">
                <a:solidFill>
                  <a:schemeClr val="tx1"/>
                </a:solidFill>
              </a:rPr>
              <a:t>Знаки </a:t>
            </a:r>
            <a:r>
              <a:rPr lang="en-US" dirty="0" smtClean="0">
                <a:solidFill>
                  <a:srgbClr val="FF0000"/>
                </a:solidFill>
              </a:rPr>
              <a:t>y, ý </a:t>
            </a:r>
            <a:r>
              <a:rPr lang="ru-RU" dirty="0" smtClean="0">
                <a:solidFill>
                  <a:schemeClr val="tx1"/>
                </a:solidFill>
              </a:rPr>
              <a:t>всегда употребляются после </a:t>
            </a:r>
            <a:r>
              <a:rPr lang="en-US" dirty="0" smtClean="0">
                <a:solidFill>
                  <a:srgbClr val="FF0000"/>
                </a:solidFill>
              </a:rPr>
              <a:t>k, h, </a:t>
            </a:r>
            <a:r>
              <a:rPr lang="en-US" dirty="0" err="1" smtClean="0">
                <a:solidFill>
                  <a:srgbClr val="FF0000"/>
                </a:solidFill>
              </a:rPr>
              <a:t>ch</a:t>
            </a:r>
            <a:r>
              <a:rPr lang="en-US" dirty="0" smtClean="0">
                <a:solidFill>
                  <a:srgbClr val="FF0000"/>
                </a:solidFill>
              </a:rPr>
              <a:t>, r:</a:t>
            </a:r>
            <a:endParaRPr lang="ru-RU" dirty="0" smtClean="0">
              <a:solidFill>
                <a:srgbClr val="FF0000"/>
              </a:solidFill>
            </a:endParaRPr>
          </a:p>
          <a:p>
            <a:pPr algn="just"/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ryba</a:t>
            </a:r>
            <a:r>
              <a:rPr lang="en-US" dirty="0" smtClean="0">
                <a:solidFill>
                  <a:schemeClr val="tx1"/>
                </a:solidFill>
              </a:rPr>
              <a:t>, </a:t>
            </a:r>
            <a:r>
              <a:rPr lang="en-US" dirty="0" err="1" smtClean="0">
                <a:solidFill>
                  <a:schemeClr val="tx1"/>
                </a:solidFill>
              </a:rPr>
              <a:t>suchý</a:t>
            </a:r>
            <a:r>
              <a:rPr lang="en-US" dirty="0" smtClean="0">
                <a:solidFill>
                  <a:schemeClr val="tx1"/>
                </a:solidFill>
              </a:rPr>
              <a:t>, </a:t>
            </a:r>
            <a:r>
              <a:rPr lang="en-US" dirty="0" err="1" smtClean="0">
                <a:solidFill>
                  <a:schemeClr val="tx1"/>
                </a:solidFill>
              </a:rPr>
              <a:t>chytrý</a:t>
            </a:r>
            <a:r>
              <a:rPr lang="en-US" dirty="0" smtClean="0">
                <a:solidFill>
                  <a:schemeClr val="tx1"/>
                </a:solidFill>
              </a:rPr>
              <a:t>, </a:t>
            </a:r>
            <a:r>
              <a:rPr lang="ru-RU" dirty="0" smtClean="0">
                <a:solidFill>
                  <a:schemeClr val="tx1"/>
                </a:solidFill>
              </a:rPr>
              <a:t>но </a:t>
            </a:r>
            <a:r>
              <a:rPr lang="en-US" dirty="0" err="1" smtClean="0">
                <a:solidFill>
                  <a:schemeClr val="tx1"/>
                </a:solidFill>
              </a:rPr>
              <a:t>kino</a:t>
            </a:r>
            <a:r>
              <a:rPr lang="en-US" dirty="0" smtClean="0">
                <a:solidFill>
                  <a:schemeClr val="tx1"/>
                </a:solidFill>
              </a:rPr>
              <a:t>, </a:t>
            </a:r>
            <a:r>
              <a:rPr lang="en-US" dirty="0" err="1" smtClean="0">
                <a:solidFill>
                  <a:schemeClr val="tx1"/>
                </a:solidFill>
              </a:rPr>
              <a:t>chirurg</a:t>
            </a:r>
            <a:r>
              <a:rPr lang="en-US" dirty="0" smtClean="0">
                <a:solidFill>
                  <a:schemeClr val="tx1"/>
                </a:solidFill>
              </a:rPr>
              <a:t>.</a:t>
            </a:r>
            <a:endParaRPr lang="ru-RU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4316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560" y="908720"/>
            <a:ext cx="7632848" cy="4814349"/>
          </a:xfrm>
        </p:spPr>
        <p:txBody>
          <a:bodyPr>
            <a:normAutofit lnSpcReduction="10000"/>
          </a:bodyPr>
          <a:lstStyle/>
          <a:p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3200" dirty="0" smtClean="0">
                <a:latin typeface="Arial" pitchFamily="34" charset="0"/>
                <a:cs typeface="Arial" pitchFamily="34" charset="0"/>
              </a:rPr>
              <a:t>После </a:t>
            </a:r>
            <a:r>
              <a:rPr lang="ru-RU" sz="3200" dirty="0">
                <a:latin typeface="Arial" pitchFamily="34" charset="0"/>
                <a:cs typeface="Arial" pitchFamily="34" charset="0"/>
              </a:rPr>
              <a:t>согласных 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n, d, t, m, p, b, v, f, s, z, l </a:t>
            </a:r>
            <a:r>
              <a:rPr lang="ru-RU" sz="3200" dirty="0">
                <a:latin typeface="Arial" pitchFamily="34" charset="0"/>
                <a:cs typeface="Arial" pitchFamily="34" charset="0"/>
              </a:rPr>
              <a:t>возможно написание как </a:t>
            </a:r>
            <a:r>
              <a:rPr lang="en-US" sz="3200" dirty="0" err="1">
                <a:latin typeface="Arial" pitchFamily="34" charset="0"/>
                <a:cs typeface="Arial" pitchFamily="34" charset="0"/>
              </a:rPr>
              <a:t>ý,y</a:t>
            </a:r>
            <a:r>
              <a:rPr lang="ru-RU" sz="3200" dirty="0">
                <a:latin typeface="Arial" pitchFamily="34" charset="0"/>
                <a:cs typeface="Arial" pitchFamily="34" charset="0"/>
              </a:rPr>
              <a:t>,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3200" dirty="0">
                <a:latin typeface="Arial" pitchFamily="34" charset="0"/>
                <a:cs typeface="Arial" pitchFamily="34" charset="0"/>
              </a:rPr>
              <a:t>так и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>
                <a:latin typeface="Arial" pitchFamily="34" charset="0"/>
                <a:cs typeface="Arial" pitchFamily="34" charset="0"/>
              </a:rPr>
              <a:t>i,í</a:t>
            </a:r>
            <a:r>
              <a:rPr lang="ru-RU" sz="3200" dirty="0">
                <a:latin typeface="Arial" pitchFamily="34" charset="0"/>
                <a:cs typeface="Arial" pitchFamily="34" charset="0"/>
              </a:rPr>
              <a:t>: </a:t>
            </a:r>
            <a:r>
              <a:rPr lang="en-US" sz="3200" dirty="0" err="1">
                <a:latin typeface="Arial" pitchFamily="34" charset="0"/>
                <a:cs typeface="Arial" pitchFamily="34" charset="0"/>
              </a:rPr>
              <a:t>dým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3200" dirty="0" err="1">
                <a:latin typeface="Arial" pitchFamily="34" charset="0"/>
                <a:cs typeface="Arial" pitchFamily="34" charset="0"/>
              </a:rPr>
              <a:t>nyní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3200" dirty="0" err="1">
                <a:latin typeface="Arial" pitchFamily="34" charset="0"/>
                <a:cs typeface="Arial" pitchFamily="34" charset="0"/>
              </a:rPr>
              <a:t>mít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3200" dirty="0" err="1">
                <a:latin typeface="Arial" pitchFamily="34" charset="0"/>
                <a:cs typeface="Arial" pitchFamily="34" charset="0"/>
              </a:rPr>
              <a:t>mýt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.</a:t>
            </a:r>
          </a:p>
          <a:p>
            <a:endParaRPr lang="en-US" sz="3200" dirty="0">
              <a:latin typeface="Arial" pitchFamily="34" charset="0"/>
              <a:cs typeface="Arial" pitchFamily="34" charset="0"/>
            </a:endParaRPr>
          </a:p>
          <a:p>
            <a:r>
              <a:rPr lang="ru-RU" sz="3200" dirty="0">
                <a:latin typeface="Arial" pitchFamily="34" charset="0"/>
                <a:cs typeface="Arial" pitchFamily="34" charset="0"/>
              </a:rPr>
              <a:t>Буквами 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í, I, ě </a:t>
            </a:r>
            <a:r>
              <a:rPr lang="ru-RU" sz="3200" dirty="0">
                <a:latin typeface="Arial" pitchFamily="34" charset="0"/>
                <a:cs typeface="Arial" pitchFamily="34" charset="0"/>
              </a:rPr>
              <a:t>на письме обозначается мягкость согласных 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d, t, n, </a:t>
            </a:r>
            <a:r>
              <a:rPr lang="ru-RU" sz="3200" dirty="0">
                <a:latin typeface="Arial" pitchFamily="34" charset="0"/>
                <a:cs typeface="Arial" pitchFamily="34" charset="0"/>
              </a:rPr>
              <a:t>а также буква 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ě</a:t>
            </a:r>
            <a:r>
              <a:rPr lang="ru-RU" sz="3200" dirty="0">
                <a:latin typeface="Arial" pitchFamily="34" charset="0"/>
                <a:cs typeface="Arial" pitchFamily="34" charset="0"/>
              </a:rPr>
              <a:t> указывает на йотированное произношение губных согласных: </a:t>
            </a:r>
            <a:r>
              <a:rPr lang="en-US" sz="3200" dirty="0" err="1">
                <a:latin typeface="Arial" pitchFamily="34" charset="0"/>
                <a:cs typeface="Arial" pitchFamily="34" charset="0"/>
              </a:rPr>
              <a:t>tělo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3200" dirty="0" err="1">
                <a:latin typeface="Arial" pitchFamily="34" charset="0"/>
                <a:cs typeface="Arial" pitchFamily="34" charset="0"/>
              </a:rPr>
              <a:t>běda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3200" dirty="0" err="1">
                <a:latin typeface="Arial" pitchFamily="34" charset="0"/>
                <a:cs typeface="Arial" pitchFamily="34" charset="0"/>
              </a:rPr>
              <a:t>ticho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.</a:t>
            </a:r>
            <a:endParaRPr lang="ru-RU" sz="3200" dirty="0">
              <a:latin typeface="Arial" pitchFamily="34" charset="0"/>
              <a:cs typeface="Arial" pitchFamily="34" charset="0"/>
            </a:endParaRPr>
          </a:p>
          <a:p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1784004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908720"/>
            <a:ext cx="8229600" cy="792088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Исторические соответствия в облике русских и чешских слов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sz="3600" dirty="0" smtClean="0"/>
              <a:t>Неполногласным сочетаниям чешского языка в русском соответствуют полногласные: </a:t>
            </a:r>
            <a:r>
              <a:rPr lang="en-US" sz="36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prach</a:t>
            </a:r>
            <a:r>
              <a:rPr lang="en-US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– </a:t>
            </a:r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порох, </a:t>
            </a:r>
            <a:r>
              <a:rPr lang="en-US" sz="36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kráva</a:t>
            </a:r>
            <a:r>
              <a:rPr lang="en-US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– </a:t>
            </a:r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корова, </a:t>
            </a:r>
            <a:r>
              <a:rPr lang="en-US" sz="36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bříza</a:t>
            </a:r>
            <a:r>
              <a:rPr lang="en-US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– </a:t>
            </a:r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берёза, </a:t>
            </a:r>
            <a:r>
              <a:rPr lang="en-US" sz="36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břeh</a:t>
            </a:r>
            <a:r>
              <a:rPr lang="en-US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–</a:t>
            </a:r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берег</a:t>
            </a:r>
            <a:r>
              <a:rPr lang="en-US" sz="3600" dirty="0" smtClean="0"/>
              <a:t>.</a:t>
            </a:r>
          </a:p>
          <a:p>
            <a:endParaRPr lang="ru-RU" sz="3600" dirty="0" smtClean="0"/>
          </a:p>
          <a:p>
            <a:r>
              <a:rPr lang="ru-RU" sz="3600" dirty="0" smtClean="0"/>
              <a:t>Русским сочетаниям </a:t>
            </a:r>
            <a:r>
              <a:rPr lang="ru-RU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</a:t>
            </a:r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ер, -ел, -ор, -</a:t>
            </a:r>
            <a:r>
              <a:rPr lang="ru-RU" sz="36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ол</a:t>
            </a:r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600" dirty="0" smtClean="0"/>
              <a:t>между согласными соответствуют слогообразующие </a:t>
            </a:r>
            <a:r>
              <a:rPr lang="en-US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r, l</a:t>
            </a:r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600" dirty="0" smtClean="0"/>
              <a:t>или сочетания</a:t>
            </a:r>
            <a:r>
              <a:rPr lang="en-US" sz="3600" dirty="0" smtClean="0"/>
              <a:t> </a:t>
            </a:r>
            <a:r>
              <a:rPr lang="en-US" sz="36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lu</a:t>
            </a:r>
            <a:r>
              <a:rPr lang="en-US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en-US" sz="36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lou</a:t>
            </a:r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  <a:r>
              <a:rPr lang="en-US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кормить – </a:t>
            </a:r>
            <a:r>
              <a:rPr lang="en-US" sz="36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krmit</a:t>
            </a:r>
            <a:r>
              <a:rPr lang="en-US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первый – </a:t>
            </a:r>
            <a:r>
              <a:rPr lang="en-US" sz="36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první</a:t>
            </a:r>
            <a:r>
              <a:rPr lang="en-US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</a:t>
            </a:r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долгий – </a:t>
            </a:r>
            <a:r>
              <a:rPr lang="en-US" sz="36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dlouhý</a:t>
            </a:r>
            <a:r>
              <a:rPr lang="en-US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полк – </a:t>
            </a:r>
            <a:r>
              <a:rPr lang="en-US" sz="36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pluk</a:t>
            </a:r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en-US" sz="36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13409307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2060848"/>
            <a:ext cx="7772400" cy="1470025"/>
          </a:xfrm>
        </p:spPr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43608" y="548680"/>
            <a:ext cx="7560840" cy="5544616"/>
          </a:xfrm>
        </p:spPr>
        <p:txBody>
          <a:bodyPr>
            <a:normAutofit/>
          </a:bodyPr>
          <a:lstStyle/>
          <a:p>
            <a:pPr marL="457200" indent="-457200" algn="just">
              <a:buFont typeface="Arial" pitchFamily="34" charset="0"/>
              <a:buChar char="•"/>
            </a:pPr>
            <a:endParaRPr lang="en-US" dirty="0" smtClean="0">
              <a:solidFill>
                <a:schemeClr val="tx1"/>
              </a:solidFill>
            </a:endParaRPr>
          </a:p>
          <a:p>
            <a:pPr marL="457200" indent="-457200" algn="just">
              <a:buFont typeface="Arial" pitchFamily="34" charset="0"/>
              <a:buChar char="•"/>
            </a:pPr>
            <a:endParaRPr lang="en-US" dirty="0">
              <a:solidFill>
                <a:schemeClr val="tx1"/>
              </a:solidFill>
            </a:endParaRPr>
          </a:p>
          <a:p>
            <a:pPr algn="l"/>
            <a:r>
              <a:rPr lang="en-US" dirty="0" smtClean="0">
                <a:solidFill>
                  <a:schemeClr val="tx1"/>
                </a:solidFill>
              </a:rPr>
              <a:t>  </a:t>
            </a:r>
            <a:r>
              <a:rPr lang="ru-RU" dirty="0" smtClean="0">
                <a:solidFill>
                  <a:schemeClr val="tx1"/>
                </a:solidFill>
              </a:rPr>
              <a:t>В чешском языке сохранились сочетания </a:t>
            </a:r>
            <a:r>
              <a:rPr lang="en-US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tl</a:t>
            </a:r>
            <a:r>
              <a:rPr lang="en-US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dl</a:t>
            </a:r>
            <a:r>
              <a:rPr lang="ru-RU" dirty="0" smtClean="0">
                <a:solidFill>
                  <a:schemeClr val="tx1"/>
                </a:solidFill>
              </a:rPr>
              <a:t> (в</a:t>
            </a:r>
            <a:r>
              <a:rPr lang="en-US" dirty="0" smtClean="0">
                <a:solidFill>
                  <a:schemeClr val="tx1"/>
                </a:solidFill>
              </a:rPr>
              <a:t>           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smtClean="0">
                <a:solidFill>
                  <a:schemeClr val="tx1"/>
                </a:solidFill>
              </a:rPr>
              <a:t>   </a:t>
            </a:r>
            <a:r>
              <a:rPr lang="ru-RU" dirty="0" smtClean="0">
                <a:solidFill>
                  <a:schemeClr val="tx1"/>
                </a:solidFill>
              </a:rPr>
              <a:t>рус. яз.</a:t>
            </a:r>
            <a:r>
              <a:rPr lang="ru-RU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л</a:t>
            </a:r>
            <a:r>
              <a:rPr lang="ru-RU" dirty="0" smtClean="0">
                <a:solidFill>
                  <a:schemeClr val="tx1"/>
                </a:solidFill>
              </a:rPr>
              <a:t>): </a:t>
            </a:r>
            <a:r>
              <a:rPr lang="en-US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vedl</a:t>
            </a:r>
            <a:r>
              <a:rPr lang="en-US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en-US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pletl</a:t>
            </a:r>
            <a:r>
              <a:rPr lang="en-US" dirty="0" smtClean="0">
                <a:solidFill>
                  <a:schemeClr val="tx1"/>
                </a:solidFill>
              </a:rPr>
              <a:t>.</a:t>
            </a:r>
          </a:p>
          <a:p>
            <a:pPr algn="l"/>
            <a:r>
              <a:rPr lang="ru-RU" dirty="0" smtClean="0">
                <a:solidFill>
                  <a:schemeClr val="tx1"/>
                </a:solidFill>
              </a:rPr>
              <a:t>Русским беглым гласным </a:t>
            </a:r>
            <a:r>
              <a:rPr lang="ru-RU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о, е </a:t>
            </a:r>
            <a:r>
              <a:rPr lang="ru-RU" dirty="0" smtClean="0">
                <a:solidFill>
                  <a:schemeClr val="tx1"/>
                </a:solidFill>
              </a:rPr>
              <a:t>в чешском соответствует только </a:t>
            </a:r>
            <a:r>
              <a:rPr lang="ru-RU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е: </a:t>
            </a:r>
            <a:r>
              <a:rPr lang="en-US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den – </a:t>
            </a:r>
            <a:r>
              <a:rPr lang="en-US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dne</a:t>
            </a:r>
            <a:r>
              <a:rPr lang="en-US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en-US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sen</a:t>
            </a:r>
            <a:r>
              <a:rPr lang="en-US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– </a:t>
            </a:r>
            <a:r>
              <a:rPr lang="en-US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snu</a:t>
            </a:r>
            <a:r>
              <a:rPr lang="en-US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  <a:p>
            <a:pPr algn="l"/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dirty="0">
                <a:solidFill>
                  <a:schemeClr val="tx1"/>
                </a:solidFill>
              </a:rPr>
              <a:t>Р</a:t>
            </a:r>
            <a:r>
              <a:rPr lang="ru-RU" dirty="0" smtClean="0">
                <a:solidFill>
                  <a:schemeClr val="tx1"/>
                </a:solidFill>
              </a:rPr>
              <a:t>усским группам </a:t>
            </a:r>
            <a:r>
              <a:rPr lang="ru-RU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мл, </a:t>
            </a:r>
            <a:r>
              <a:rPr lang="ru-RU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пл</a:t>
            </a:r>
            <a:r>
              <a:rPr lang="ru-RU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ru-RU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бл</a:t>
            </a:r>
            <a:r>
              <a:rPr lang="ru-RU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ru-RU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вл</a:t>
            </a:r>
            <a:r>
              <a:rPr lang="ru-RU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dirty="0" smtClean="0">
                <a:solidFill>
                  <a:schemeClr val="tx1"/>
                </a:solidFill>
              </a:rPr>
              <a:t>в чешском соответствуют только губные: </a:t>
            </a:r>
            <a:r>
              <a:rPr lang="en-US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vykrmený</a:t>
            </a:r>
            <a:r>
              <a:rPr lang="en-US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en-US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vykrmit</a:t>
            </a:r>
            <a:r>
              <a:rPr lang="en-US" dirty="0" smtClean="0">
                <a:solidFill>
                  <a:schemeClr val="tx1"/>
                </a:solidFill>
              </a:rPr>
              <a:t>.</a:t>
            </a:r>
          </a:p>
          <a:p>
            <a:pPr algn="l"/>
            <a:r>
              <a:rPr lang="ru-RU" dirty="0" smtClean="0">
                <a:solidFill>
                  <a:schemeClr val="tx1"/>
                </a:solidFill>
              </a:rPr>
              <a:t>В чешском языке произошло стяжение в группе «</a:t>
            </a:r>
            <a:r>
              <a:rPr lang="ru-RU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гл.+ </a:t>
            </a:r>
            <a:r>
              <a:rPr lang="en-US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</a:t>
            </a:r>
            <a:r>
              <a:rPr lang="ru-RU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+ гл</a:t>
            </a:r>
            <a:r>
              <a:rPr lang="ru-RU" dirty="0" smtClean="0">
                <a:solidFill>
                  <a:schemeClr val="tx1"/>
                </a:solidFill>
              </a:rPr>
              <a:t>.» в результате чего образовался </a:t>
            </a:r>
            <a:endParaRPr lang="en-US" dirty="0" smtClean="0">
              <a:solidFill>
                <a:schemeClr val="tx1"/>
              </a:solidFill>
            </a:endParaRPr>
          </a:p>
          <a:p>
            <a:pPr algn="l"/>
            <a:r>
              <a:rPr lang="ru-RU" dirty="0" smtClean="0">
                <a:solidFill>
                  <a:schemeClr val="tx1"/>
                </a:solidFill>
              </a:rPr>
              <a:t>долгий гласный: </a:t>
            </a:r>
            <a:r>
              <a:rPr lang="en-US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dobrá</a:t>
            </a:r>
            <a:r>
              <a:rPr lang="en-US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en-US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sít</a:t>
            </a:r>
            <a:r>
              <a:rPr lang="en-US" dirty="0" smtClean="0">
                <a:solidFill>
                  <a:schemeClr val="tx1"/>
                </a:solidFill>
              </a:rPr>
              <a:t>.</a:t>
            </a:r>
            <a:endParaRPr lang="ru-RU" dirty="0" smtClean="0">
              <a:solidFill>
                <a:schemeClr val="tx1"/>
              </a:solidFill>
            </a:endParaRPr>
          </a:p>
          <a:p>
            <a:pPr marL="457200" indent="-457200" algn="l">
              <a:buFont typeface="Arial" pitchFamily="34" charset="0"/>
              <a:buChar char="•"/>
            </a:pPr>
            <a:endParaRPr lang="ru-RU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7765150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Имя существительное как часть речи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dirty="0" smtClean="0"/>
              <a:t>  </a:t>
            </a:r>
          </a:p>
          <a:p>
            <a:pPr marL="0" indent="0">
              <a:buNone/>
            </a:pPr>
            <a:r>
              <a:rPr lang="en-US" dirty="0" smtClean="0"/>
              <a:t> 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Jméno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podstatné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substantivum</a:t>
            </a:r>
            <a:endParaRPr lang="en-US" sz="3200" dirty="0" smtClean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r>
              <a:rPr lang="en-US" sz="3200" dirty="0" smtClean="0">
                <a:latin typeface="Arial" pitchFamily="34" charset="0"/>
                <a:cs typeface="Arial" pitchFamily="34" charset="0"/>
              </a:rPr>
              <a:t>  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Jméno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přídavné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adjektivum</a:t>
            </a:r>
            <a:endParaRPr lang="en-US" sz="3200" dirty="0" smtClean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r>
              <a:rPr lang="en-US" sz="3200" dirty="0" smtClean="0">
                <a:latin typeface="Arial" pitchFamily="34" charset="0"/>
                <a:cs typeface="Arial" pitchFamily="34" charset="0"/>
              </a:rPr>
              <a:t>  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Zájmeno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pronomen</a:t>
            </a:r>
            <a:endParaRPr lang="en-US" sz="3200" dirty="0" smtClean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r>
              <a:rPr lang="en-US" sz="3200" dirty="0" smtClean="0">
                <a:latin typeface="Arial" pitchFamily="34" charset="0"/>
                <a:cs typeface="Arial" pitchFamily="34" charset="0"/>
              </a:rPr>
              <a:t>  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Číslovka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numerále</a:t>
            </a:r>
            <a:endParaRPr lang="en-US" sz="3200" dirty="0" smtClean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r>
              <a:rPr lang="en-US" sz="3200" dirty="0" smtClean="0">
                <a:latin typeface="Arial" pitchFamily="34" charset="0"/>
                <a:cs typeface="Arial" pitchFamily="34" charset="0"/>
              </a:rPr>
              <a:t>  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Sloveso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 verbum</a:t>
            </a:r>
          </a:p>
          <a:p>
            <a:pPr marL="0" indent="0">
              <a:buNone/>
            </a:pPr>
            <a:r>
              <a:rPr lang="en-US" sz="3200" dirty="0" smtClean="0">
                <a:latin typeface="Arial" pitchFamily="34" charset="0"/>
                <a:cs typeface="Arial" pitchFamily="34" charset="0"/>
              </a:rPr>
              <a:t>  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Příslovce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adverbium</a:t>
            </a:r>
            <a:endParaRPr lang="en-US" sz="3200" dirty="0" smtClean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055962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692696"/>
            <a:ext cx="8229600" cy="5433467"/>
          </a:xfrm>
        </p:spPr>
        <p:txBody>
          <a:bodyPr/>
          <a:lstStyle/>
          <a:p>
            <a:pPr marL="0" indent="0" algn="ctr">
              <a:buNone/>
            </a:pPr>
            <a:r>
              <a:rPr lang="en-US" dirty="0" smtClean="0"/>
              <a:t>  </a:t>
            </a:r>
          </a:p>
          <a:p>
            <a:pPr marL="0" indent="0" algn="ctr">
              <a:buNone/>
            </a:pPr>
            <a:r>
              <a:rPr lang="en-US" dirty="0" smtClean="0"/>
              <a:t> </a:t>
            </a:r>
            <a:r>
              <a:rPr lang="en-US" sz="3200" dirty="0" err="1" smtClean="0"/>
              <a:t>Předložka</a:t>
            </a:r>
            <a:r>
              <a:rPr lang="en-US" sz="3200" dirty="0" smtClean="0"/>
              <a:t>  </a:t>
            </a:r>
            <a:r>
              <a:rPr lang="en-US" sz="3200" dirty="0" err="1" smtClean="0"/>
              <a:t>prepozice</a:t>
            </a:r>
            <a:endParaRPr lang="en-US" sz="3200" dirty="0" smtClean="0"/>
          </a:p>
          <a:p>
            <a:pPr marL="0" indent="0" algn="ctr">
              <a:buNone/>
            </a:pPr>
            <a:r>
              <a:rPr lang="en-US" sz="3200" dirty="0" smtClean="0"/>
              <a:t>   </a:t>
            </a:r>
            <a:r>
              <a:rPr lang="en-US" sz="3200" dirty="0" err="1" smtClean="0"/>
              <a:t>Spojka</a:t>
            </a:r>
            <a:r>
              <a:rPr lang="en-US" sz="3200" dirty="0" smtClean="0"/>
              <a:t>  </a:t>
            </a:r>
            <a:r>
              <a:rPr lang="en-US" sz="3200" dirty="0" err="1" smtClean="0"/>
              <a:t>konjunkce</a:t>
            </a:r>
            <a:endParaRPr lang="en-US" sz="3200" dirty="0" smtClean="0"/>
          </a:p>
          <a:p>
            <a:pPr marL="0" indent="0" algn="ctr">
              <a:buNone/>
            </a:pPr>
            <a:r>
              <a:rPr lang="en-US" sz="3200" dirty="0" smtClean="0"/>
              <a:t>   </a:t>
            </a:r>
            <a:r>
              <a:rPr lang="en-US" sz="3200" dirty="0" err="1" smtClean="0"/>
              <a:t>Částice</a:t>
            </a:r>
            <a:r>
              <a:rPr lang="en-US" sz="3200" dirty="0" smtClean="0"/>
              <a:t>  </a:t>
            </a:r>
            <a:r>
              <a:rPr lang="en-US" sz="3200" dirty="0" err="1" smtClean="0"/>
              <a:t>partikule</a:t>
            </a:r>
            <a:endParaRPr lang="en-US" sz="3200" dirty="0"/>
          </a:p>
          <a:p>
            <a:pPr marL="0" indent="0" algn="ctr">
              <a:buNone/>
            </a:pPr>
            <a:r>
              <a:rPr lang="en-US" sz="3200" dirty="0" smtClean="0"/>
              <a:t>   </a:t>
            </a:r>
            <a:r>
              <a:rPr lang="en-US" sz="3200" dirty="0" err="1" smtClean="0"/>
              <a:t>Citoslovce</a:t>
            </a:r>
            <a:r>
              <a:rPr lang="en-US" sz="3200" dirty="0" smtClean="0"/>
              <a:t>   </a:t>
            </a:r>
            <a:r>
              <a:rPr lang="en-US" sz="3200" dirty="0" err="1" smtClean="0"/>
              <a:t>interjekce</a:t>
            </a:r>
            <a:endParaRPr lang="en-US" sz="3200" dirty="0" smtClean="0"/>
          </a:p>
          <a:p>
            <a:pPr marL="0" indent="0" algn="ctr">
              <a:buNone/>
            </a:pPr>
            <a:endParaRPr lang="en-US" sz="3200" dirty="0"/>
          </a:p>
          <a:p>
            <a:pPr marL="0" indent="0" algn="ctr">
              <a:buNone/>
            </a:pPr>
            <a:r>
              <a:rPr lang="en-US" sz="3200" dirty="0" smtClean="0"/>
              <a:t>   </a:t>
            </a:r>
            <a:r>
              <a:rPr lang="en-US" sz="3200" dirty="0" err="1" smtClean="0"/>
              <a:t>Mužský</a:t>
            </a:r>
            <a:r>
              <a:rPr lang="en-US" sz="3200" dirty="0" smtClean="0"/>
              <a:t> rod  </a:t>
            </a:r>
            <a:r>
              <a:rPr lang="en-US" sz="3200" dirty="0" err="1" smtClean="0"/>
              <a:t>maskulinum</a:t>
            </a:r>
            <a:endParaRPr lang="en-US" sz="3200" dirty="0" smtClean="0"/>
          </a:p>
          <a:p>
            <a:pPr marL="0" indent="0" algn="ctr">
              <a:buNone/>
            </a:pPr>
            <a:r>
              <a:rPr lang="en-US" sz="3200" dirty="0" smtClean="0"/>
              <a:t>   </a:t>
            </a:r>
            <a:r>
              <a:rPr lang="en-US" sz="3200" dirty="0" err="1" smtClean="0"/>
              <a:t>Ženský</a:t>
            </a:r>
            <a:r>
              <a:rPr lang="en-US" sz="3200" dirty="0" smtClean="0"/>
              <a:t> rod </a:t>
            </a:r>
            <a:r>
              <a:rPr lang="en-US" sz="3200" dirty="0" err="1" smtClean="0"/>
              <a:t>femininum</a:t>
            </a:r>
            <a:endParaRPr lang="en-US" sz="3200" dirty="0" smtClean="0"/>
          </a:p>
          <a:p>
            <a:pPr marL="0" indent="0" algn="ctr">
              <a:buNone/>
            </a:pPr>
            <a:r>
              <a:rPr lang="en-US" sz="3200" dirty="0" smtClean="0"/>
              <a:t>   </a:t>
            </a:r>
            <a:r>
              <a:rPr lang="en-US" sz="3200" dirty="0" err="1" smtClean="0"/>
              <a:t>Střední</a:t>
            </a:r>
            <a:r>
              <a:rPr lang="en-US" sz="3200" dirty="0" smtClean="0"/>
              <a:t> rod  </a:t>
            </a:r>
            <a:r>
              <a:rPr lang="en-US" sz="3200" dirty="0" err="1" smtClean="0"/>
              <a:t>neutrum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88541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Кнопка">
  <a:themeElements>
    <a:clrScheme name="Кнопка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Кнопка">
      <a:majorFont>
        <a:latin typeface="Constantia"/>
        <a:ea typeface=""/>
        <a:cs typeface=""/>
        <a:font script="Jpan" typeface="HGS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Grek" typeface="Arial"/>
        <a:font script="Cyrl" typeface="Arial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Кнопка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  <a:lumMod val="100000"/>
              </a:schemeClr>
            </a:gs>
            <a:gs pos="40000">
              <a:schemeClr val="phClr">
                <a:tint val="60000"/>
                <a:satMod val="130000"/>
                <a:lumMod val="100000"/>
              </a:schemeClr>
            </a:gs>
            <a:gs pos="100000">
              <a:schemeClr val="phClr">
                <a:tint val="96000"/>
                <a:lumMod val="108000"/>
              </a:schemeClr>
            </a:gs>
          </a:gsLst>
          <a:lin ang="5400000" scaled="0"/>
        </a:gradFill>
        <a:gradFill rotWithShape="1">
          <a:gsLst>
            <a:gs pos="0">
              <a:schemeClr val="phClr"/>
            </a:gs>
            <a:gs pos="100000">
              <a:schemeClr val="phClr">
                <a:shade val="76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80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38100" dir="4800000" sx="98000" sy="98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38100" dist="38100" dir="4800000" sx="96000" sy="96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3240000"/>
            </a:lightRig>
          </a:scene3d>
          <a:sp3d>
            <a:bevelT w="28575" h="28575"/>
          </a:sp3d>
        </a:effectStyle>
      </a:effectStyleLst>
      <a:bgFillStyleLst>
        <a:solidFill>
          <a:schemeClr val="phClr">
            <a:tint val="93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satMod val="140000"/>
                <a:lumMod val="50000"/>
              </a:schemeClr>
              <a:schemeClr val="phClr">
                <a:tint val="95000"/>
                <a:satMod val="180000"/>
                <a:lumMod val="16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  <a:shade val="90000"/>
                <a:satMod val="120000"/>
                <a:lumMod val="54000"/>
              </a:schemeClr>
              <a:schemeClr val="phClr">
                <a:tint val="80000"/>
                <a:satMod val="160000"/>
                <a:lumMod val="14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263</TotalTime>
  <Words>907</Words>
  <Application>Microsoft Office PowerPoint</Application>
  <PresentationFormat>Экран (4:3)</PresentationFormat>
  <Paragraphs>101</Paragraphs>
  <Slides>16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Кнопка</vt:lpstr>
      <vt:lpstr>Диакритические знаки</vt:lpstr>
      <vt:lpstr>Фонетико-орфографические особенности чешского языка</vt:lpstr>
      <vt:lpstr>Презентация PowerPoint</vt:lpstr>
      <vt:lpstr>Презентация PowerPoint</vt:lpstr>
      <vt:lpstr>Презентация PowerPoint</vt:lpstr>
      <vt:lpstr> Исторические соответствия в облике русских и чешских слов </vt:lpstr>
      <vt:lpstr>Презентация PowerPoint</vt:lpstr>
      <vt:lpstr>Имя существительное как часть речи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Общая характеристика типов склонения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Диакритические знаки</dc:title>
  <dc:creator>Светик</dc:creator>
  <cp:lastModifiedBy>Светик</cp:lastModifiedBy>
  <cp:revision>30</cp:revision>
  <dcterms:created xsi:type="dcterms:W3CDTF">2015-02-09T12:47:39Z</dcterms:created>
  <dcterms:modified xsi:type="dcterms:W3CDTF">2015-02-12T12:06:12Z</dcterms:modified>
</cp:coreProperties>
</file>